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6"/>
  </p:notesMasterIdLst>
  <p:sldIdLst>
    <p:sldId id="256" r:id="rId2"/>
    <p:sldId id="257" r:id="rId3"/>
    <p:sldId id="276" r:id="rId4"/>
    <p:sldId id="289" r:id="rId5"/>
    <p:sldId id="284" r:id="rId6"/>
    <p:sldId id="285" r:id="rId7"/>
    <p:sldId id="258" r:id="rId8"/>
    <p:sldId id="266" r:id="rId9"/>
    <p:sldId id="270" r:id="rId10"/>
    <p:sldId id="280" r:id="rId11"/>
    <p:sldId id="260" r:id="rId12"/>
    <p:sldId id="271" r:id="rId13"/>
    <p:sldId id="273" r:id="rId14"/>
    <p:sldId id="274" r:id="rId15"/>
    <p:sldId id="264" r:id="rId16"/>
    <p:sldId id="268" r:id="rId17"/>
    <p:sldId id="269" r:id="rId18"/>
    <p:sldId id="272" r:id="rId19"/>
    <p:sldId id="279" r:id="rId20"/>
    <p:sldId id="277" r:id="rId21"/>
    <p:sldId id="281" r:id="rId22"/>
    <p:sldId id="283" r:id="rId23"/>
    <p:sldId id="286" r:id="rId24"/>
    <p:sldId id="28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404"/>
  </p:normalViewPr>
  <p:slideViewPr>
    <p:cSldViewPr snapToGrid="0" snapToObjects="1">
      <p:cViewPr varScale="1">
        <p:scale>
          <a:sx n="97" d="100"/>
          <a:sy n="97" d="100"/>
        </p:scale>
        <p:origin x="11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66C7EF-4B26-3649-A088-900758695DEF}" type="datetimeFigureOut">
              <a:rPr lang="en-US" smtClean="0"/>
              <a:t>3/27/19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67FB7E-C98B-BD46-A238-C6C6743FB793}" type="slidenum">
              <a:rPr lang="en-US" smtClean="0"/>
              <a:t>‹#›</a:t>
            </a:fld>
            <a:endParaRPr lang="en-US"/>
          </a:p>
        </p:txBody>
      </p:sp>
    </p:spTree>
    <p:extLst>
      <p:ext uri="{BB962C8B-B14F-4D97-AF65-F5344CB8AC3E}">
        <p14:creationId xmlns:p14="http://schemas.microsoft.com/office/powerpoint/2010/main" val="288005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Infographic is an abbreviation of “information graphic</a:t>
            </a:r>
          </a:p>
        </p:txBody>
      </p:sp>
      <p:sp>
        <p:nvSpPr>
          <p:cNvPr id="4" name="Slide Number Placeholder 3"/>
          <p:cNvSpPr>
            <a:spLocks noGrp="1"/>
          </p:cNvSpPr>
          <p:nvPr>
            <p:ph type="sldNum" sz="quarter" idx="5"/>
          </p:nvPr>
        </p:nvSpPr>
        <p:spPr/>
        <p:txBody>
          <a:bodyPr/>
          <a:lstStyle/>
          <a:p>
            <a:fld id="{7767FB7E-C98B-BD46-A238-C6C6743FB793}" type="slidenum">
              <a:rPr lang="en-US" smtClean="0"/>
              <a:t>2</a:t>
            </a:fld>
            <a:endParaRPr lang="en-US"/>
          </a:p>
        </p:txBody>
      </p:sp>
    </p:spTree>
    <p:extLst>
      <p:ext uri="{BB962C8B-B14F-4D97-AF65-F5344CB8AC3E}">
        <p14:creationId xmlns:p14="http://schemas.microsoft.com/office/powerpoint/2010/main" val="1972988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67FB7E-C98B-BD46-A238-C6C6743FB793}" type="slidenum">
              <a:rPr lang="en-US" smtClean="0"/>
              <a:t>22</a:t>
            </a:fld>
            <a:endParaRPr lang="en-US"/>
          </a:p>
        </p:txBody>
      </p:sp>
    </p:spTree>
    <p:extLst>
      <p:ext uri="{BB962C8B-B14F-4D97-AF65-F5344CB8AC3E}">
        <p14:creationId xmlns:p14="http://schemas.microsoft.com/office/powerpoint/2010/main" val="435853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Each sector of the diagram represents a unique time period and represents a quantity.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She gathered data of death tolls and approached the job of communicating this information through applied statistics.  She is particularly famous for the development and use of certain graphs, now commonly known as coxcombs or polar area plots, rose </a:t>
            </a:r>
            <a:r>
              <a:rPr lang="en-CA" sz="1200" b="0" i="0" kern="1200" dirty="0" err="1">
                <a:solidFill>
                  <a:schemeClr val="tx1"/>
                </a:solidFill>
                <a:effectLst/>
                <a:latin typeface="+mn-lt"/>
                <a:ea typeface="+mn-ea"/>
                <a:cs typeface="+mn-cs"/>
              </a:rPr>
              <a:t>diagrams.Nightingale</a:t>
            </a:r>
            <a:r>
              <a:rPr lang="en-CA" sz="1200" b="0" i="0" kern="1200" dirty="0">
                <a:solidFill>
                  <a:schemeClr val="tx1"/>
                </a:solidFill>
                <a:effectLst/>
                <a:latin typeface="+mn-lt"/>
                <a:ea typeface="+mn-ea"/>
                <a:cs typeface="+mn-cs"/>
              </a:rPr>
              <a:t> realised that soldiers were dying needlessly from malnutrition, poor sanitation, and lack of activity.</a:t>
            </a:r>
          </a:p>
          <a:p>
            <a:endParaRPr lang="en-US" dirty="0"/>
          </a:p>
        </p:txBody>
      </p:sp>
      <p:sp>
        <p:nvSpPr>
          <p:cNvPr id="4" name="Slide Number Placeholder 3"/>
          <p:cNvSpPr>
            <a:spLocks noGrp="1"/>
          </p:cNvSpPr>
          <p:nvPr>
            <p:ph type="sldNum" sz="quarter" idx="5"/>
          </p:nvPr>
        </p:nvSpPr>
        <p:spPr/>
        <p:txBody>
          <a:bodyPr/>
          <a:lstStyle/>
          <a:p>
            <a:fld id="{7767FB7E-C98B-BD46-A238-C6C6743FB793}" type="slidenum">
              <a:rPr lang="en-US" smtClean="0"/>
              <a:t>5</a:t>
            </a:fld>
            <a:endParaRPr lang="en-US"/>
          </a:p>
        </p:txBody>
      </p:sp>
    </p:spTree>
    <p:extLst>
      <p:ext uri="{BB962C8B-B14F-4D97-AF65-F5344CB8AC3E}">
        <p14:creationId xmlns:p14="http://schemas.microsoft.com/office/powerpoint/2010/main" val="2384280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 revolution in the newspaper with emergence of color in mid 1970s and informational graphics in 1980s</a:t>
            </a:r>
          </a:p>
          <a:p>
            <a:endParaRPr lang="en-US" dirty="0"/>
          </a:p>
        </p:txBody>
      </p:sp>
      <p:sp>
        <p:nvSpPr>
          <p:cNvPr id="4" name="Slide Number Placeholder 3"/>
          <p:cNvSpPr>
            <a:spLocks noGrp="1"/>
          </p:cNvSpPr>
          <p:nvPr>
            <p:ph type="sldNum" sz="quarter" idx="5"/>
          </p:nvPr>
        </p:nvSpPr>
        <p:spPr/>
        <p:txBody>
          <a:bodyPr/>
          <a:lstStyle/>
          <a:p>
            <a:fld id="{7767FB7E-C98B-BD46-A238-C6C6743FB793}" type="slidenum">
              <a:rPr lang="en-US" smtClean="0"/>
              <a:t>6</a:t>
            </a:fld>
            <a:endParaRPr lang="en-US"/>
          </a:p>
        </p:txBody>
      </p:sp>
    </p:spTree>
    <p:extLst>
      <p:ext uri="{BB962C8B-B14F-4D97-AF65-F5344CB8AC3E}">
        <p14:creationId xmlns:p14="http://schemas.microsoft.com/office/powerpoint/2010/main" val="2292478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in East Jerusalem in 2016. It turned out to be a record year, with 190 structures destroyed and more than 1,200 Palestinians displaced or affected.</a:t>
            </a:r>
            <a:endParaRPr lang="en-US" dirty="0"/>
          </a:p>
        </p:txBody>
      </p:sp>
      <p:sp>
        <p:nvSpPr>
          <p:cNvPr id="4" name="Slide Number Placeholder 3"/>
          <p:cNvSpPr>
            <a:spLocks noGrp="1"/>
          </p:cNvSpPr>
          <p:nvPr>
            <p:ph type="sldNum" sz="quarter" idx="5"/>
          </p:nvPr>
        </p:nvSpPr>
        <p:spPr/>
        <p:txBody>
          <a:bodyPr/>
          <a:lstStyle/>
          <a:p>
            <a:fld id="{7767FB7E-C98B-BD46-A238-C6C6743FB793}" type="slidenum">
              <a:rPr lang="en-US" smtClean="0"/>
              <a:t>11</a:t>
            </a:fld>
            <a:endParaRPr lang="en-US"/>
          </a:p>
        </p:txBody>
      </p:sp>
    </p:spTree>
    <p:extLst>
      <p:ext uri="{BB962C8B-B14F-4D97-AF65-F5344CB8AC3E}">
        <p14:creationId xmlns:p14="http://schemas.microsoft.com/office/powerpoint/2010/main" val="246606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both visualizations included in the article (bar and line graph) were noticed (respectively, 95.9 and 89.3 per cent looked at both the</a:t>
            </a:r>
          </a:p>
          <a:p>
            <a:r>
              <a:rPr lang="en-CA" sz="1200" kern="1200" dirty="0">
                <a:solidFill>
                  <a:schemeClr val="tx1"/>
                </a:solidFill>
                <a:effectLst/>
                <a:latin typeface="+mn-lt"/>
                <a:ea typeface="+mn-ea"/>
                <a:cs typeface="+mn-cs"/>
              </a:rPr>
              <a:t>text and visualization). However, while the bar and line graphs were noticed, the dwell</a:t>
            </a:r>
          </a:p>
          <a:p>
            <a:r>
              <a:rPr lang="en-CA" sz="1200" kern="1200" dirty="0">
                <a:solidFill>
                  <a:schemeClr val="tx1"/>
                </a:solidFill>
                <a:effectLst/>
                <a:latin typeface="+mn-lt"/>
                <a:ea typeface="+mn-ea"/>
                <a:cs typeface="+mn-cs"/>
              </a:rPr>
              <a:t>time was significantly lower than for the text. On average, readers looked at the text</a:t>
            </a:r>
          </a:p>
          <a:p>
            <a:r>
              <a:rPr lang="en-CA" sz="1200" kern="1200" dirty="0">
                <a:solidFill>
                  <a:schemeClr val="tx1"/>
                </a:solidFill>
                <a:effectLst/>
                <a:latin typeface="+mn-lt"/>
                <a:ea typeface="+mn-ea"/>
                <a:cs typeface="+mn-cs"/>
              </a:rPr>
              <a:t>for 44.24 seconds, while the visualizations received only a limited amount of attention</a:t>
            </a:r>
          </a:p>
          <a:p>
            <a:r>
              <a:rPr lang="en-CA" sz="1200" kern="1200" dirty="0">
                <a:solidFill>
                  <a:schemeClr val="tx1"/>
                </a:solidFill>
                <a:effectLst/>
                <a:latin typeface="+mn-lt"/>
                <a:ea typeface="+mn-ea"/>
                <a:cs typeface="+mn-cs"/>
              </a:rPr>
              <a:t>from the readers (3.74 and 3.86 seconds, respectively</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dwell time is much lower compared to text, which indicates</a:t>
            </a:r>
          </a:p>
          <a:p>
            <a:r>
              <a:rPr lang="en-CA" sz="1200" kern="1200" dirty="0">
                <a:solidFill>
                  <a:schemeClr val="tx1"/>
                </a:solidFill>
                <a:effectLst/>
                <a:latin typeface="+mn-lt"/>
                <a:ea typeface="+mn-ea"/>
                <a:cs typeface="+mn-cs"/>
              </a:rPr>
              <a:t>that the visualization is used to obtain an overall impression and is not looked at in</a:t>
            </a:r>
          </a:p>
          <a:p>
            <a:r>
              <a:rPr lang="en-CA" sz="1200" kern="1200" dirty="0">
                <a:solidFill>
                  <a:schemeClr val="tx1"/>
                </a:solidFill>
                <a:effectLst/>
                <a:latin typeface="+mn-lt"/>
                <a:ea typeface="+mn-ea"/>
                <a:cs typeface="+mn-cs"/>
              </a:rPr>
              <a:t>detail. Furthermore, they did not find noticeable differences between modalities It seems that the platform (online vs paper) where the</a:t>
            </a:r>
          </a:p>
          <a:p>
            <a:r>
              <a:rPr lang="en-CA" sz="1200" kern="1200" dirty="0">
                <a:solidFill>
                  <a:schemeClr val="tx1"/>
                </a:solidFill>
                <a:effectLst/>
                <a:latin typeface="+mn-lt"/>
                <a:ea typeface="+mn-ea"/>
                <a:cs typeface="+mn-cs"/>
              </a:rPr>
              <a:t>news is published does not influence the use of both text and visual</a:t>
            </a:r>
          </a:p>
          <a:p>
            <a:endParaRPr lang="en-US" dirty="0"/>
          </a:p>
        </p:txBody>
      </p:sp>
      <p:sp>
        <p:nvSpPr>
          <p:cNvPr id="4" name="Slide Number Placeholder 3"/>
          <p:cNvSpPr>
            <a:spLocks noGrp="1"/>
          </p:cNvSpPr>
          <p:nvPr>
            <p:ph type="sldNum" sz="quarter" idx="5"/>
          </p:nvPr>
        </p:nvSpPr>
        <p:spPr/>
        <p:txBody>
          <a:bodyPr/>
          <a:lstStyle/>
          <a:p>
            <a:fld id="{7767FB7E-C98B-BD46-A238-C6C6743FB793}" type="slidenum">
              <a:rPr lang="en-US" smtClean="0"/>
              <a:t>17</a:t>
            </a:fld>
            <a:endParaRPr lang="en-US"/>
          </a:p>
        </p:txBody>
      </p:sp>
    </p:spTree>
    <p:extLst>
      <p:ext uri="{BB962C8B-B14F-4D97-AF65-F5344CB8AC3E}">
        <p14:creationId xmlns:p14="http://schemas.microsoft.com/office/powerpoint/2010/main" val="1438147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67FB7E-C98B-BD46-A238-C6C6743FB793}" type="slidenum">
              <a:rPr lang="en-US" smtClean="0"/>
              <a:t>18</a:t>
            </a:fld>
            <a:endParaRPr lang="en-US"/>
          </a:p>
        </p:txBody>
      </p:sp>
    </p:spTree>
    <p:extLst>
      <p:ext uri="{BB962C8B-B14F-4D97-AF65-F5344CB8AC3E}">
        <p14:creationId xmlns:p14="http://schemas.microsoft.com/office/powerpoint/2010/main" val="2006157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intention to look at the visualization about politics (e.g., a visual about the Dutch</a:t>
            </a:r>
          </a:p>
          <a:p>
            <a:r>
              <a:rPr lang="en-CA" sz="1200" kern="1200" dirty="0">
                <a:solidFill>
                  <a:schemeClr val="tx1"/>
                </a:solidFill>
                <a:effectLst/>
                <a:latin typeface="+mn-lt"/>
                <a:ea typeface="+mn-ea"/>
                <a:cs typeface="+mn-cs"/>
              </a:rPr>
              <a:t>labor party) was positively correlated with participants’ perceived importance of politics</a:t>
            </a:r>
          </a:p>
          <a:p>
            <a:r>
              <a:rPr lang="en-CA" sz="1200" kern="1200" dirty="0">
                <a:solidFill>
                  <a:schemeClr val="tx1"/>
                </a:solidFill>
                <a:effectLst/>
                <a:latin typeface="+mn-lt"/>
                <a:ea typeface="+mn-ea"/>
                <a:cs typeface="+mn-cs"/>
              </a:rPr>
              <a:t>(r = 0.287, N = 105, p = 0.003). they also demonstrated that this perceived importance</a:t>
            </a:r>
          </a:p>
          <a:p>
            <a:r>
              <a:rPr lang="en-CA" sz="1200" kern="1200" dirty="0">
                <a:solidFill>
                  <a:schemeClr val="tx1"/>
                </a:solidFill>
                <a:effectLst/>
                <a:latin typeface="+mn-lt"/>
                <a:ea typeface="+mn-ea"/>
                <a:cs typeface="+mn-cs"/>
              </a:rPr>
              <a:t>of politics correlates with participants’ attitudes towards the visualization (e.g., they</a:t>
            </a:r>
          </a:p>
          <a:p>
            <a:r>
              <a:rPr lang="en-CA" sz="1200" kern="1200" dirty="0">
                <a:solidFill>
                  <a:schemeClr val="tx1"/>
                </a:solidFill>
                <a:effectLst/>
                <a:latin typeface="+mn-lt"/>
                <a:ea typeface="+mn-ea"/>
                <a:cs typeface="+mn-cs"/>
              </a:rPr>
              <a:t>believe the visual about politics is more beautiful and interesting, r = 0.371, N = 105,</a:t>
            </a:r>
          </a:p>
          <a:p>
            <a:r>
              <a:rPr lang="en-CA" sz="1200" kern="1200" dirty="0">
                <a:solidFill>
                  <a:schemeClr val="tx1"/>
                </a:solidFill>
                <a:effectLst/>
                <a:latin typeface="+mn-lt"/>
                <a:ea typeface="+mn-ea"/>
                <a:cs typeface="+mn-cs"/>
              </a:rPr>
              <a:t>p &lt; 0.001 and r = 0.469, N = 105, p &lt; 0.001, respectively).</a:t>
            </a:r>
            <a:endParaRPr lang="en-US" dirty="0"/>
          </a:p>
        </p:txBody>
      </p:sp>
      <p:sp>
        <p:nvSpPr>
          <p:cNvPr id="4" name="Slide Number Placeholder 3"/>
          <p:cNvSpPr>
            <a:spLocks noGrp="1"/>
          </p:cNvSpPr>
          <p:nvPr>
            <p:ph type="sldNum" sz="quarter" idx="5"/>
          </p:nvPr>
        </p:nvSpPr>
        <p:spPr/>
        <p:txBody>
          <a:bodyPr/>
          <a:lstStyle/>
          <a:p>
            <a:fld id="{7767FB7E-C98B-BD46-A238-C6C6743FB793}" type="slidenum">
              <a:rPr lang="en-US" smtClean="0"/>
              <a:t>19</a:t>
            </a:fld>
            <a:endParaRPr lang="en-US"/>
          </a:p>
        </p:txBody>
      </p:sp>
    </p:spTree>
    <p:extLst>
      <p:ext uri="{BB962C8B-B14F-4D97-AF65-F5344CB8AC3E}">
        <p14:creationId xmlns:p14="http://schemas.microsoft.com/office/powerpoint/2010/main" val="597439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When participants believe the data visualization is more beautiful and interesting, they are also more likely to</a:t>
            </a:r>
          </a:p>
          <a:p>
            <a:r>
              <a:rPr lang="en-CA" sz="1200" kern="1200" dirty="0">
                <a:solidFill>
                  <a:schemeClr val="tx1"/>
                </a:solidFill>
                <a:effectLst/>
                <a:latin typeface="+mn-lt"/>
                <a:ea typeface="+mn-ea"/>
                <a:cs typeface="+mn-cs"/>
              </a:rPr>
              <a:t>look at the visualization (see Table 4; r = 0.627, p &lt; 0.001 and r = 0.771, p &lt; 0.001,</a:t>
            </a:r>
          </a:p>
          <a:p>
            <a:r>
              <a:rPr lang="en-CA" sz="1200" kern="1200" dirty="0">
                <a:solidFill>
                  <a:schemeClr val="tx1"/>
                </a:solidFill>
                <a:effectLst/>
                <a:latin typeface="+mn-lt"/>
                <a:ea typeface="+mn-ea"/>
                <a:cs typeface="+mn-cs"/>
              </a:rPr>
              <a:t>respectively).</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Aesthetics do play a role</a:t>
            </a:r>
          </a:p>
          <a:p>
            <a:endParaRPr lang="en-US" dirty="0"/>
          </a:p>
        </p:txBody>
      </p:sp>
      <p:sp>
        <p:nvSpPr>
          <p:cNvPr id="4" name="Slide Number Placeholder 3"/>
          <p:cNvSpPr>
            <a:spLocks noGrp="1"/>
          </p:cNvSpPr>
          <p:nvPr>
            <p:ph type="sldNum" sz="quarter" idx="5"/>
          </p:nvPr>
        </p:nvSpPr>
        <p:spPr/>
        <p:txBody>
          <a:bodyPr/>
          <a:lstStyle/>
          <a:p>
            <a:fld id="{7767FB7E-C98B-BD46-A238-C6C6743FB793}" type="slidenum">
              <a:rPr lang="en-US" smtClean="0"/>
              <a:t>20</a:t>
            </a:fld>
            <a:endParaRPr lang="en-US"/>
          </a:p>
        </p:txBody>
      </p:sp>
    </p:spTree>
    <p:extLst>
      <p:ext uri="{BB962C8B-B14F-4D97-AF65-F5344CB8AC3E}">
        <p14:creationId xmlns:p14="http://schemas.microsoft.com/office/powerpoint/2010/main" val="924920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function of the visualization influences the appreciation of the visualization. The survey shows that people</a:t>
            </a:r>
          </a:p>
          <a:p>
            <a:r>
              <a:rPr lang="en-CA" sz="1200" kern="1200" dirty="0">
                <a:solidFill>
                  <a:schemeClr val="tx1"/>
                </a:solidFill>
                <a:effectLst/>
                <a:latin typeface="+mn-lt"/>
                <a:ea typeface="+mn-ea"/>
                <a:cs typeface="+mn-cs"/>
              </a:rPr>
              <a:t>feel they understand the text and visual better when the visual and text are also in accordance</a:t>
            </a:r>
          </a:p>
          <a:p>
            <a:r>
              <a:rPr lang="en-CA" sz="1200" kern="1200" dirty="0">
                <a:solidFill>
                  <a:schemeClr val="tx1"/>
                </a:solidFill>
                <a:effectLst/>
                <a:latin typeface="+mn-lt"/>
                <a:ea typeface="+mn-ea"/>
                <a:cs typeface="+mn-cs"/>
              </a:rPr>
              <a:t>with each other</a:t>
            </a:r>
          </a:p>
          <a:p>
            <a:endParaRPr lang="en-US" dirty="0"/>
          </a:p>
        </p:txBody>
      </p:sp>
      <p:sp>
        <p:nvSpPr>
          <p:cNvPr id="4" name="Slide Number Placeholder 3"/>
          <p:cNvSpPr>
            <a:spLocks noGrp="1"/>
          </p:cNvSpPr>
          <p:nvPr>
            <p:ph type="sldNum" sz="quarter" idx="5"/>
          </p:nvPr>
        </p:nvSpPr>
        <p:spPr/>
        <p:txBody>
          <a:bodyPr/>
          <a:lstStyle/>
          <a:p>
            <a:fld id="{7767FB7E-C98B-BD46-A238-C6C6743FB793}" type="slidenum">
              <a:rPr lang="en-US" smtClean="0"/>
              <a:t>21</a:t>
            </a:fld>
            <a:endParaRPr lang="en-US"/>
          </a:p>
        </p:txBody>
      </p:sp>
    </p:spTree>
    <p:extLst>
      <p:ext uri="{BB962C8B-B14F-4D97-AF65-F5344CB8AC3E}">
        <p14:creationId xmlns:p14="http://schemas.microsoft.com/office/powerpoint/2010/main" val="349711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D3AA4A-215E-E146-B062-698E3E29727B}"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AD0288-5A8B-4F46-9B84-217F2BD75E7C}" type="slidenum">
              <a:rPr lang="en-US" smtClean="0"/>
              <a:t>‹#›</a:t>
            </a:fld>
            <a:endParaRPr lang="en-US"/>
          </a:p>
        </p:txBody>
      </p:sp>
    </p:spTree>
    <p:extLst>
      <p:ext uri="{BB962C8B-B14F-4D97-AF65-F5344CB8AC3E}">
        <p14:creationId xmlns:p14="http://schemas.microsoft.com/office/powerpoint/2010/main" val="2015024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D3AA4A-215E-E146-B062-698E3E29727B}"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AD0288-5A8B-4F46-9B84-217F2BD75E7C}" type="slidenum">
              <a:rPr lang="en-US" smtClean="0"/>
              <a:t>‹#›</a:t>
            </a:fld>
            <a:endParaRPr lang="en-US"/>
          </a:p>
        </p:txBody>
      </p:sp>
    </p:spTree>
    <p:extLst>
      <p:ext uri="{BB962C8B-B14F-4D97-AF65-F5344CB8AC3E}">
        <p14:creationId xmlns:p14="http://schemas.microsoft.com/office/powerpoint/2010/main" val="3018711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D3AA4A-215E-E146-B062-698E3E29727B}"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AD0288-5A8B-4F46-9B84-217F2BD75E7C}" type="slidenum">
              <a:rPr lang="en-US" smtClean="0"/>
              <a:t>‹#›</a:t>
            </a:fld>
            <a:endParaRPr lang="en-US"/>
          </a:p>
        </p:txBody>
      </p:sp>
    </p:spTree>
    <p:extLst>
      <p:ext uri="{BB962C8B-B14F-4D97-AF65-F5344CB8AC3E}">
        <p14:creationId xmlns:p14="http://schemas.microsoft.com/office/powerpoint/2010/main" val="1884055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D3AA4A-215E-E146-B062-698E3E29727B}"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AD0288-5A8B-4F46-9B84-217F2BD75E7C}" type="slidenum">
              <a:rPr lang="en-US" smtClean="0"/>
              <a:t>‹#›</a:t>
            </a:fld>
            <a:endParaRPr lang="en-US"/>
          </a:p>
        </p:txBody>
      </p:sp>
    </p:spTree>
    <p:extLst>
      <p:ext uri="{BB962C8B-B14F-4D97-AF65-F5344CB8AC3E}">
        <p14:creationId xmlns:p14="http://schemas.microsoft.com/office/powerpoint/2010/main" val="1744049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5D3AA4A-215E-E146-B062-698E3E29727B}"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AD0288-5A8B-4F46-9B84-217F2BD75E7C}" type="slidenum">
              <a:rPr lang="en-US" smtClean="0"/>
              <a:t>‹#›</a:t>
            </a:fld>
            <a:endParaRPr lang="en-US"/>
          </a:p>
        </p:txBody>
      </p:sp>
    </p:spTree>
    <p:extLst>
      <p:ext uri="{BB962C8B-B14F-4D97-AF65-F5344CB8AC3E}">
        <p14:creationId xmlns:p14="http://schemas.microsoft.com/office/powerpoint/2010/main" val="1436122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D3AA4A-215E-E146-B062-698E3E29727B}"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AD0288-5A8B-4F46-9B84-217F2BD75E7C}" type="slidenum">
              <a:rPr lang="en-US" smtClean="0"/>
              <a:t>‹#›</a:t>
            </a:fld>
            <a:endParaRPr lang="en-US"/>
          </a:p>
        </p:txBody>
      </p:sp>
    </p:spTree>
    <p:extLst>
      <p:ext uri="{BB962C8B-B14F-4D97-AF65-F5344CB8AC3E}">
        <p14:creationId xmlns:p14="http://schemas.microsoft.com/office/powerpoint/2010/main" val="3220746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D3AA4A-215E-E146-B062-698E3E29727B}" type="datetimeFigureOut">
              <a:rPr lang="en-US" smtClean="0"/>
              <a:t>3/27/19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AD0288-5A8B-4F46-9B84-217F2BD75E7C}" type="slidenum">
              <a:rPr lang="en-US" smtClean="0"/>
              <a:t>‹#›</a:t>
            </a:fld>
            <a:endParaRPr lang="en-US"/>
          </a:p>
        </p:txBody>
      </p:sp>
    </p:spTree>
    <p:extLst>
      <p:ext uri="{BB962C8B-B14F-4D97-AF65-F5344CB8AC3E}">
        <p14:creationId xmlns:p14="http://schemas.microsoft.com/office/powerpoint/2010/main" val="242017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D3AA4A-215E-E146-B062-698E3E29727B}" type="datetimeFigureOut">
              <a:rPr lang="en-US" smtClean="0"/>
              <a:t>3/27/19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AD0288-5A8B-4F46-9B84-217F2BD75E7C}" type="slidenum">
              <a:rPr lang="en-US" smtClean="0"/>
              <a:t>‹#›</a:t>
            </a:fld>
            <a:endParaRPr lang="en-US"/>
          </a:p>
        </p:txBody>
      </p:sp>
    </p:spTree>
    <p:extLst>
      <p:ext uri="{BB962C8B-B14F-4D97-AF65-F5344CB8AC3E}">
        <p14:creationId xmlns:p14="http://schemas.microsoft.com/office/powerpoint/2010/main" val="3401038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3AA4A-215E-E146-B062-698E3E29727B}" type="datetimeFigureOut">
              <a:rPr lang="en-US" smtClean="0"/>
              <a:t>3/27/19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AD0288-5A8B-4F46-9B84-217F2BD75E7C}" type="slidenum">
              <a:rPr lang="en-US" smtClean="0"/>
              <a:t>‹#›</a:t>
            </a:fld>
            <a:endParaRPr lang="en-US"/>
          </a:p>
        </p:txBody>
      </p:sp>
    </p:spTree>
    <p:extLst>
      <p:ext uri="{BB962C8B-B14F-4D97-AF65-F5344CB8AC3E}">
        <p14:creationId xmlns:p14="http://schemas.microsoft.com/office/powerpoint/2010/main" val="2162420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D3AA4A-215E-E146-B062-698E3E29727B}"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AD0288-5A8B-4F46-9B84-217F2BD75E7C}" type="slidenum">
              <a:rPr lang="en-US" smtClean="0"/>
              <a:t>‹#›</a:t>
            </a:fld>
            <a:endParaRPr lang="en-US"/>
          </a:p>
        </p:txBody>
      </p:sp>
    </p:spTree>
    <p:extLst>
      <p:ext uri="{BB962C8B-B14F-4D97-AF65-F5344CB8AC3E}">
        <p14:creationId xmlns:p14="http://schemas.microsoft.com/office/powerpoint/2010/main" val="11946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D3AA4A-215E-E146-B062-698E3E29727B}"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AD0288-5A8B-4F46-9B84-217F2BD75E7C}" type="slidenum">
              <a:rPr lang="en-US" smtClean="0"/>
              <a:t>‹#›</a:t>
            </a:fld>
            <a:endParaRPr lang="en-US"/>
          </a:p>
        </p:txBody>
      </p:sp>
    </p:spTree>
    <p:extLst>
      <p:ext uri="{BB962C8B-B14F-4D97-AF65-F5344CB8AC3E}">
        <p14:creationId xmlns:p14="http://schemas.microsoft.com/office/powerpoint/2010/main" val="291837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3AA4A-215E-E146-B062-698E3E29727B}" type="datetimeFigureOut">
              <a:rPr lang="en-US" smtClean="0"/>
              <a:t>3/27/19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D0288-5A8B-4F46-9B84-217F2BD75E7C}" type="slidenum">
              <a:rPr lang="en-US" smtClean="0"/>
              <a:t>‹#›</a:t>
            </a:fld>
            <a:endParaRPr lang="en-US"/>
          </a:p>
        </p:txBody>
      </p:sp>
    </p:spTree>
    <p:extLst>
      <p:ext uri="{BB962C8B-B14F-4D97-AF65-F5344CB8AC3E}">
        <p14:creationId xmlns:p14="http://schemas.microsoft.com/office/powerpoint/2010/main" val="7798123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bbc.com/future/tags/infographic" TargetMode="External"/><Relationship Id="rId2" Type="http://schemas.openxmlformats.org/officeDocument/2006/relationships/hyperlink" Target="https://interactive.aljazeera.com/aje/2018/the-cost-of-living-worldwide/index.html#/" TargetMode="External"/><Relationship Id="rId1" Type="http://schemas.openxmlformats.org/officeDocument/2006/relationships/slideLayout" Target="../slideLayouts/slideLayout2.xml"/><Relationship Id="rId5" Type="http://schemas.openxmlformats.org/officeDocument/2006/relationships/hyperlink" Target="http://nytlabs.com/projects/streamtools.html" TargetMode="External"/><Relationship Id="rId4" Type="http://schemas.openxmlformats.org/officeDocument/2006/relationships/hyperlink" Target="http://nytlabs.com/projects/delta.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nytlabs.com/projects/delta.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9F01-9BBE-FC4F-9785-A9954DEE948B}"/>
              </a:ext>
            </a:extLst>
          </p:cNvPr>
          <p:cNvSpPr>
            <a:spLocks noGrp="1"/>
          </p:cNvSpPr>
          <p:nvPr>
            <p:ph type="ctrTitle"/>
          </p:nvPr>
        </p:nvSpPr>
        <p:spPr/>
        <p:txBody>
          <a:bodyPr/>
          <a:lstStyle/>
          <a:p>
            <a:r>
              <a:rPr lang="en-US" dirty="0"/>
              <a:t>Visualizations in the News</a:t>
            </a:r>
          </a:p>
        </p:txBody>
      </p:sp>
      <p:sp>
        <p:nvSpPr>
          <p:cNvPr id="3" name="Subtitle 2">
            <a:extLst>
              <a:ext uri="{FF2B5EF4-FFF2-40B4-BE49-F238E27FC236}">
                <a16:creationId xmlns:a16="http://schemas.microsoft.com/office/drawing/2014/main" id="{93DD068C-45DC-2F4D-BBF4-09F1D5F10200}"/>
              </a:ext>
            </a:extLst>
          </p:cNvPr>
          <p:cNvSpPr>
            <a:spLocks noGrp="1"/>
          </p:cNvSpPr>
          <p:nvPr>
            <p:ph type="subTitle" idx="1"/>
          </p:nvPr>
        </p:nvSpPr>
        <p:spPr/>
        <p:txBody>
          <a:bodyPr/>
          <a:lstStyle/>
          <a:p>
            <a:r>
              <a:rPr lang="en-US" dirty="0" err="1"/>
              <a:t>Jala</a:t>
            </a:r>
            <a:r>
              <a:rPr lang="en-US" dirty="0"/>
              <a:t> </a:t>
            </a:r>
            <a:r>
              <a:rPr lang="en-US" dirty="0" err="1"/>
              <a:t>Rizeq</a:t>
            </a:r>
            <a:endParaRPr lang="en-US" dirty="0"/>
          </a:p>
          <a:p>
            <a:r>
              <a:rPr lang="en-US" dirty="0"/>
              <a:t>March 28, 2019</a:t>
            </a:r>
          </a:p>
          <a:p>
            <a:r>
              <a:rPr lang="en-US" dirty="0"/>
              <a:t>6135 Class Presentation</a:t>
            </a:r>
          </a:p>
          <a:p>
            <a:endParaRPr lang="en-US" dirty="0"/>
          </a:p>
        </p:txBody>
      </p:sp>
    </p:spTree>
    <p:extLst>
      <p:ext uri="{BB962C8B-B14F-4D97-AF65-F5344CB8AC3E}">
        <p14:creationId xmlns:p14="http://schemas.microsoft.com/office/powerpoint/2010/main" val="3256578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07B5A-4E1A-8C4D-864F-1B7A8120BC79}"/>
              </a:ext>
            </a:extLst>
          </p:cNvPr>
          <p:cNvSpPr>
            <a:spLocks noGrp="1"/>
          </p:cNvSpPr>
          <p:nvPr>
            <p:ph type="title"/>
          </p:nvPr>
        </p:nvSpPr>
        <p:spPr/>
        <p:txBody>
          <a:bodyPr/>
          <a:lstStyle/>
          <a:p>
            <a:r>
              <a:rPr lang="en-US" dirty="0"/>
              <a:t>Data Visualizations in the News</a:t>
            </a:r>
          </a:p>
        </p:txBody>
      </p:sp>
      <p:sp>
        <p:nvSpPr>
          <p:cNvPr id="3" name="Content Placeholder 2">
            <a:extLst>
              <a:ext uri="{FF2B5EF4-FFF2-40B4-BE49-F238E27FC236}">
                <a16:creationId xmlns:a16="http://schemas.microsoft.com/office/drawing/2014/main" id="{6403830F-30E5-EE49-8292-F2BC039AB79C}"/>
              </a:ext>
            </a:extLst>
          </p:cNvPr>
          <p:cNvSpPr>
            <a:spLocks noGrp="1"/>
          </p:cNvSpPr>
          <p:nvPr>
            <p:ph idx="1"/>
          </p:nvPr>
        </p:nvSpPr>
        <p:spPr/>
        <p:txBody>
          <a:bodyPr/>
          <a:lstStyle/>
          <a:p>
            <a:r>
              <a:rPr lang="en-US" dirty="0"/>
              <a:t>The </a:t>
            </a:r>
            <a:r>
              <a:rPr lang="en-US" dirty="0" err="1"/>
              <a:t>Gaurdian</a:t>
            </a:r>
            <a:r>
              <a:rPr lang="en-US" dirty="0"/>
              <a:t> has two interactive graphic teams</a:t>
            </a:r>
          </a:p>
          <a:p>
            <a:r>
              <a:rPr lang="en-US" dirty="0"/>
              <a:t>The BBC has a News Online Specials team</a:t>
            </a:r>
          </a:p>
          <a:p>
            <a:r>
              <a:rPr lang="en-US" dirty="0"/>
              <a:t>The Times has a Visual Journalism unit</a:t>
            </a:r>
          </a:p>
        </p:txBody>
      </p:sp>
      <p:sp>
        <p:nvSpPr>
          <p:cNvPr id="4" name="TextBox 3">
            <a:extLst>
              <a:ext uri="{FF2B5EF4-FFF2-40B4-BE49-F238E27FC236}">
                <a16:creationId xmlns:a16="http://schemas.microsoft.com/office/drawing/2014/main" id="{909CC67E-847A-AD47-BACF-91E976CFA41E}"/>
              </a:ext>
            </a:extLst>
          </p:cNvPr>
          <p:cNvSpPr txBox="1"/>
          <p:nvPr/>
        </p:nvSpPr>
        <p:spPr>
          <a:xfrm>
            <a:off x="10206461" y="6050018"/>
            <a:ext cx="2294678" cy="369332"/>
          </a:xfrm>
          <a:prstGeom prst="rect">
            <a:avLst/>
          </a:prstGeom>
          <a:noFill/>
        </p:spPr>
        <p:txBody>
          <a:bodyPr wrap="square" rtlCol="0">
            <a:spAutoFit/>
          </a:bodyPr>
          <a:lstStyle/>
          <a:p>
            <a:r>
              <a:rPr lang="en-US" dirty="0"/>
              <a:t>Dick, 2014</a:t>
            </a:r>
          </a:p>
        </p:txBody>
      </p:sp>
    </p:spTree>
    <p:extLst>
      <p:ext uri="{BB962C8B-B14F-4D97-AF65-F5344CB8AC3E}">
        <p14:creationId xmlns:p14="http://schemas.microsoft.com/office/powerpoint/2010/main" val="3882680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5BD4-ACBA-9842-BDEF-DE72EA5AFAD9}"/>
              </a:ext>
            </a:extLst>
          </p:cNvPr>
          <p:cNvSpPr>
            <a:spLocks noGrp="1"/>
          </p:cNvSpPr>
          <p:nvPr>
            <p:ph type="title"/>
          </p:nvPr>
        </p:nvSpPr>
        <p:spPr>
          <a:xfrm>
            <a:off x="648929" y="629266"/>
            <a:ext cx="3667039" cy="1676603"/>
          </a:xfrm>
        </p:spPr>
        <p:txBody>
          <a:bodyPr>
            <a:normAutofit fontScale="90000"/>
          </a:bodyPr>
          <a:lstStyle/>
          <a:p>
            <a:r>
              <a:rPr lang="en-US" dirty="0"/>
              <a:t>The Data Journalism Handbook 2</a:t>
            </a:r>
          </a:p>
        </p:txBody>
      </p:sp>
      <p:sp>
        <p:nvSpPr>
          <p:cNvPr id="3" name="Content Placeholder 2">
            <a:extLst>
              <a:ext uri="{FF2B5EF4-FFF2-40B4-BE49-F238E27FC236}">
                <a16:creationId xmlns:a16="http://schemas.microsoft.com/office/drawing/2014/main" id="{53CD9376-2FDF-714B-8BCC-F3EAE61C3241}"/>
              </a:ext>
            </a:extLst>
          </p:cNvPr>
          <p:cNvSpPr>
            <a:spLocks noGrp="1"/>
          </p:cNvSpPr>
          <p:nvPr>
            <p:ph idx="1"/>
          </p:nvPr>
        </p:nvSpPr>
        <p:spPr>
          <a:xfrm>
            <a:off x="648930" y="2438400"/>
            <a:ext cx="3667037" cy="3785419"/>
          </a:xfrm>
        </p:spPr>
        <p:txBody>
          <a:bodyPr>
            <a:normAutofit fontScale="85000" lnSpcReduction="10000"/>
          </a:bodyPr>
          <a:lstStyle/>
          <a:p>
            <a:r>
              <a:rPr lang="en-CA" dirty="0"/>
              <a:t>Tackling issues with data</a:t>
            </a:r>
          </a:p>
          <a:p>
            <a:endParaRPr lang="en-CA" dirty="0"/>
          </a:p>
          <a:p>
            <a:r>
              <a:rPr lang="en-CA" dirty="0"/>
              <a:t>Representing the data visually</a:t>
            </a:r>
          </a:p>
          <a:p>
            <a:endParaRPr lang="en-CA" dirty="0"/>
          </a:p>
          <a:p>
            <a:r>
              <a:rPr lang="en-CA" dirty="0"/>
              <a:t>This chart shows the number of structures destroyed and people affected by Israel’s policy of home demolitions.</a:t>
            </a:r>
            <a:endParaRPr lang="en-US" sz="1800" dirty="0"/>
          </a:p>
        </p:txBody>
      </p:sp>
      <p:pic>
        <p:nvPicPr>
          <p:cNvPr id="4" name="Picture 3">
            <a:extLst>
              <a:ext uri="{FF2B5EF4-FFF2-40B4-BE49-F238E27FC236}">
                <a16:creationId xmlns:a16="http://schemas.microsoft.com/office/drawing/2014/main" id="{ADAC04E3-171C-AA45-AAAE-E07D433B382A}"/>
              </a:ext>
            </a:extLst>
          </p:cNvPr>
          <p:cNvPicPr>
            <a:picLocks noChangeAspect="1"/>
          </p:cNvPicPr>
          <p:nvPr/>
        </p:nvPicPr>
        <p:blipFill rotWithShape="1">
          <a:blip r:embed="rId3"/>
          <a:srcRect l="2280" r="1932" b="-1"/>
          <a:stretch/>
        </p:blipFill>
        <p:spPr>
          <a:xfrm>
            <a:off x="4636008" y="640082"/>
            <a:ext cx="6916329" cy="5577837"/>
          </a:xfrm>
          <a:prstGeom prst="rect">
            <a:avLst/>
          </a:prstGeom>
          <a:effectLst/>
        </p:spPr>
      </p:pic>
    </p:spTree>
    <p:extLst>
      <p:ext uri="{BB962C8B-B14F-4D97-AF65-F5344CB8AC3E}">
        <p14:creationId xmlns:p14="http://schemas.microsoft.com/office/powerpoint/2010/main" val="3345209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66D79-0752-4E42-8E08-103DAB2AC443}"/>
              </a:ext>
            </a:extLst>
          </p:cNvPr>
          <p:cNvSpPr>
            <a:spLocks noGrp="1"/>
          </p:cNvSpPr>
          <p:nvPr>
            <p:ph type="title"/>
          </p:nvPr>
        </p:nvSpPr>
        <p:spPr/>
        <p:txBody>
          <a:bodyPr/>
          <a:lstStyle/>
          <a:p>
            <a:r>
              <a:rPr lang="en-US" dirty="0"/>
              <a:t>Data Visualizations and Infographics in the News</a:t>
            </a:r>
          </a:p>
        </p:txBody>
      </p:sp>
      <p:sp>
        <p:nvSpPr>
          <p:cNvPr id="3" name="Content Placeholder 2">
            <a:extLst>
              <a:ext uri="{FF2B5EF4-FFF2-40B4-BE49-F238E27FC236}">
                <a16:creationId xmlns:a16="http://schemas.microsoft.com/office/drawing/2014/main" id="{2F73BDCF-EE22-5E45-9CA0-6B6E724C642D}"/>
              </a:ext>
            </a:extLst>
          </p:cNvPr>
          <p:cNvSpPr>
            <a:spLocks noGrp="1"/>
          </p:cNvSpPr>
          <p:nvPr>
            <p:ph idx="1"/>
          </p:nvPr>
        </p:nvSpPr>
        <p:spPr/>
        <p:txBody>
          <a:bodyPr>
            <a:normAutofit lnSpcReduction="10000"/>
          </a:bodyPr>
          <a:lstStyle/>
          <a:p>
            <a:r>
              <a:rPr lang="en-US" dirty="0"/>
              <a:t>Al Jazeera – interactive</a:t>
            </a:r>
            <a:br>
              <a:rPr lang="en-US" dirty="0"/>
            </a:br>
            <a:r>
              <a:rPr lang="en-US" dirty="0">
                <a:hlinkClick r:id="rId2"/>
              </a:rPr>
              <a:t>https://interactive.aljazeera.com/aje/2018/the-cost-of-living-worldwide/index.html#/</a:t>
            </a:r>
            <a:endParaRPr lang="en-US" dirty="0"/>
          </a:p>
          <a:p>
            <a:pPr marL="0" indent="0">
              <a:buNone/>
            </a:pPr>
            <a:endParaRPr lang="en-US" dirty="0"/>
          </a:p>
          <a:p>
            <a:r>
              <a:rPr lang="en-US" dirty="0"/>
              <a:t>BBC Future – Infographic section</a:t>
            </a:r>
            <a:br>
              <a:rPr lang="en-US" dirty="0"/>
            </a:br>
            <a:r>
              <a:rPr lang="en-US" dirty="0">
                <a:hlinkClick r:id="rId3"/>
              </a:rPr>
              <a:t>http://www.bbc.com/future/tags/infographic</a:t>
            </a:r>
            <a:endParaRPr lang="en-US" dirty="0"/>
          </a:p>
          <a:p>
            <a:pPr marL="0" indent="0">
              <a:buNone/>
            </a:pPr>
            <a:endParaRPr lang="en-US" dirty="0"/>
          </a:p>
          <a:p>
            <a:r>
              <a:rPr lang="en-US" dirty="0"/>
              <a:t>New York Times labs</a:t>
            </a:r>
            <a:br>
              <a:rPr lang="en-US" dirty="0"/>
            </a:br>
            <a:r>
              <a:rPr lang="en-US" dirty="0">
                <a:hlinkClick r:id="rId4"/>
              </a:rPr>
              <a:t>http://nytlabs.com/projects/delta.html</a:t>
            </a:r>
            <a:br>
              <a:rPr lang="en-US" dirty="0"/>
            </a:br>
            <a:r>
              <a:rPr lang="en-US" dirty="0">
                <a:hlinkClick r:id="rId5"/>
              </a:rPr>
              <a:t>http://nytlabs.com/projects/streamtools.html</a:t>
            </a:r>
            <a:endParaRPr lang="en-US" dirty="0"/>
          </a:p>
          <a:p>
            <a:endParaRPr lang="en-US" dirty="0"/>
          </a:p>
          <a:p>
            <a:pPr marL="0" indent="0">
              <a:buNone/>
            </a:pPr>
            <a:endParaRPr lang="en-US" dirty="0"/>
          </a:p>
        </p:txBody>
      </p:sp>
    </p:spTree>
    <p:extLst>
      <p:ext uri="{BB962C8B-B14F-4D97-AF65-F5344CB8AC3E}">
        <p14:creationId xmlns:p14="http://schemas.microsoft.com/office/powerpoint/2010/main" val="3861819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C092-BCE4-7344-A75A-927B91906E8B}"/>
              </a:ext>
            </a:extLst>
          </p:cNvPr>
          <p:cNvSpPr>
            <a:spLocks noGrp="1"/>
          </p:cNvSpPr>
          <p:nvPr>
            <p:ph type="title"/>
          </p:nvPr>
        </p:nvSpPr>
        <p:spPr/>
        <p:txBody>
          <a:bodyPr/>
          <a:lstStyle/>
          <a:p>
            <a:r>
              <a:rPr lang="en-US" dirty="0"/>
              <a:t>Venezuela’s Crisis in Numbers</a:t>
            </a:r>
          </a:p>
        </p:txBody>
      </p:sp>
      <p:sp>
        <p:nvSpPr>
          <p:cNvPr id="3" name="Content Placeholder 2">
            <a:extLst>
              <a:ext uri="{FF2B5EF4-FFF2-40B4-BE49-F238E27FC236}">
                <a16:creationId xmlns:a16="http://schemas.microsoft.com/office/drawing/2014/main" id="{6FE6B2F7-F775-3E4D-B9AE-FA7889562176}"/>
              </a:ext>
            </a:extLst>
          </p:cNvPr>
          <p:cNvSpPr>
            <a:spLocks noGrp="1"/>
          </p:cNvSpPr>
          <p:nvPr>
            <p:ph idx="1"/>
          </p:nvPr>
        </p:nvSpPr>
        <p:spPr/>
        <p:txBody>
          <a:bodyPr/>
          <a:lstStyle/>
          <a:p>
            <a:r>
              <a:rPr lang="en-US" dirty="0"/>
              <a:t>https://</a:t>
            </a:r>
            <a:r>
              <a:rPr lang="en-US" dirty="0" err="1"/>
              <a:t>www.aljazeera.com</a:t>
            </a:r>
            <a:r>
              <a:rPr lang="en-US" dirty="0"/>
              <a:t>/</a:t>
            </a:r>
            <a:r>
              <a:rPr lang="en-US" dirty="0" err="1"/>
              <a:t>indepth</a:t>
            </a:r>
            <a:r>
              <a:rPr lang="en-US" dirty="0"/>
              <a:t>/interactive/2018/08/venezuela-crisis-numbers-180824123136718.html</a:t>
            </a:r>
          </a:p>
        </p:txBody>
      </p:sp>
    </p:spTree>
    <p:extLst>
      <p:ext uri="{BB962C8B-B14F-4D97-AF65-F5344CB8AC3E}">
        <p14:creationId xmlns:p14="http://schemas.microsoft.com/office/powerpoint/2010/main" val="2835073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D6FE-38B5-5E44-AC07-C1AE4EF07114}"/>
              </a:ext>
            </a:extLst>
          </p:cNvPr>
          <p:cNvSpPr>
            <a:spLocks noGrp="1"/>
          </p:cNvSpPr>
          <p:nvPr>
            <p:ph type="title"/>
          </p:nvPr>
        </p:nvSpPr>
        <p:spPr/>
        <p:txBody>
          <a:bodyPr/>
          <a:lstStyle/>
          <a:p>
            <a:r>
              <a:rPr lang="en-CA" dirty="0"/>
              <a:t>Yemen: The Human Cost of War</a:t>
            </a:r>
            <a:br>
              <a:rPr lang="en-CA" dirty="0"/>
            </a:br>
            <a:endParaRPr lang="en-US" dirty="0"/>
          </a:p>
        </p:txBody>
      </p:sp>
      <p:sp>
        <p:nvSpPr>
          <p:cNvPr id="3" name="Content Placeholder 2">
            <a:extLst>
              <a:ext uri="{FF2B5EF4-FFF2-40B4-BE49-F238E27FC236}">
                <a16:creationId xmlns:a16="http://schemas.microsoft.com/office/drawing/2014/main" id="{70FA8002-BA05-DB48-83C2-0F68222F46EF}"/>
              </a:ext>
            </a:extLst>
          </p:cNvPr>
          <p:cNvSpPr>
            <a:spLocks noGrp="1"/>
          </p:cNvSpPr>
          <p:nvPr>
            <p:ph idx="1"/>
          </p:nvPr>
        </p:nvSpPr>
        <p:spPr/>
        <p:txBody>
          <a:bodyPr/>
          <a:lstStyle/>
          <a:p>
            <a:r>
              <a:rPr lang="en-US" dirty="0"/>
              <a:t>https://</a:t>
            </a:r>
            <a:r>
              <a:rPr lang="en-US" dirty="0" err="1"/>
              <a:t>www.aljazeera.com</a:t>
            </a:r>
            <a:r>
              <a:rPr lang="en-US" dirty="0"/>
              <a:t>/</a:t>
            </a:r>
            <a:r>
              <a:rPr lang="en-US" dirty="0" err="1"/>
              <a:t>indepth</a:t>
            </a:r>
            <a:r>
              <a:rPr lang="en-US" dirty="0"/>
              <a:t>/interactive/2018/09/yemen-human-cost-war-180904105421830.html</a:t>
            </a:r>
          </a:p>
        </p:txBody>
      </p:sp>
    </p:spTree>
    <p:extLst>
      <p:ext uri="{BB962C8B-B14F-4D97-AF65-F5344CB8AC3E}">
        <p14:creationId xmlns:p14="http://schemas.microsoft.com/office/powerpoint/2010/main" val="2609093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17F6-6E54-614B-BC39-66C2ABC64568}"/>
              </a:ext>
            </a:extLst>
          </p:cNvPr>
          <p:cNvSpPr>
            <a:spLocks noGrp="1"/>
          </p:cNvSpPr>
          <p:nvPr>
            <p:ph type="title"/>
          </p:nvPr>
        </p:nvSpPr>
        <p:spPr/>
        <p:txBody>
          <a:bodyPr/>
          <a:lstStyle/>
          <a:p>
            <a:r>
              <a:rPr lang="en-US" dirty="0"/>
              <a:t>The Question remains..</a:t>
            </a:r>
          </a:p>
        </p:txBody>
      </p:sp>
      <p:sp>
        <p:nvSpPr>
          <p:cNvPr id="3" name="Content Placeholder 2">
            <a:extLst>
              <a:ext uri="{FF2B5EF4-FFF2-40B4-BE49-F238E27FC236}">
                <a16:creationId xmlns:a16="http://schemas.microsoft.com/office/drawing/2014/main" id="{AEC64611-A3F4-F84F-A06A-671AC9F4E187}"/>
              </a:ext>
            </a:extLst>
          </p:cNvPr>
          <p:cNvSpPr>
            <a:spLocks noGrp="1"/>
          </p:cNvSpPr>
          <p:nvPr>
            <p:ph idx="1"/>
          </p:nvPr>
        </p:nvSpPr>
        <p:spPr/>
        <p:txBody>
          <a:bodyPr/>
          <a:lstStyle/>
          <a:p>
            <a:pPr marL="0" indent="0">
              <a:buNone/>
            </a:pPr>
            <a:r>
              <a:rPr lang="en-US" dirty="0"/>
              <a:t>Are infographics/visualizations effective?</a:t>
            </a:r>
          </a:p>
        </p:txBody>
      </p:sp>
    </p:spTree>
    <p:extLst>
      <p:ext uri="{BB962C8B-B14F-4D97-AF65-F5344CB8AC3E}">
        <p14:creationId xmlns:p14="http://schemas.microsoft.com/office/powerpoint/2010/main" val="359183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102B-9555-0441-90DF-8378551D0131}"/>
              </a:ext>
            </a:extLst>
          </p:cNvPr>
          <p:cNvSpPr>
            <a:spLocks noGrp="1"/>
          </p:cNvSpPr>
          <p:nvPr>
            <p:ph type="title"/>
          </p:nvPr>
        </p:nvSpPr>
        <p:spPr/>
        <p:txBody>
          <a:bodyPr/>
          <a:lstStyle/>
          <a:p>
            <a:r>
              <a:rPr lang="en-US" dirty="0" err="1"/>
              <a:t>Haan</a:t>
            </a:r>
            <a:r>
              <a:rPr lang="en-US" dirty="0"/>
              <a:t> et al. 2018</a:t>
            </a:r>
          </a:p>
        </p:txBody>
      </p:sp>
      <p:sp>
        <p:nvSpPr>
          <p:cNvPr id="3" name="Content Placeholder 2">
            <a:extLst>
              <a:ext uri="{FF2B5EF4-FFF2-40B4-BE49-F238E27FC236}">
                <a16:creationId xmlns:a16="http://schemas.microsoft.com/office/drawing/2014/main" id="{F4089A15-9EB7-FE4D-81AC-2CA5BB180A3D}"/>
              </a:ext>
            </a:extLst>
          </p:cNvPr>
          <p:cNvSpPr>
            <a:spLocks noGrp="1"/>
          </p:cNvSpPr>
          <p:nvPr>
            <p:ph idx="1"/>
          </p:nvPr>
        </p:nvSpPr>
        <p:spPr/>
        <p:txBody>
          <a:bodyPr/>
          <a:lstStyle/>
          <a:p>
            <a:r>
              <a:rPr lang="en-US" dirty="0"/>
              <a:t>Empirically examined two relevant questions</a:t>
            </a:r>
          </a:p>
          <a:p>
            <a:r>
              <a:rPr lang="en-US" dirty="0"/>
              <a:t>1) </a:t>
            </a:r>
            <a:r>
              <a:rPr lang="en-CA" dirty="0"/>
              <a:t>Do news consumers  see or use news data visualizations?</a:t>
            </a:r>
          </a:p>
          <a:p>
            <a:r>
              <a:rPr lang="en-US" dirty="0"/>
              <a:t>2) </a:t>
            </a:r>
            <a:r>
              <a:rPr lang="en-CA" dirty="0"/>
              <a:t>Under which conditions do news consumers appreciate news data visualizations?</a:t>
            </a:r>
          </a:p>
          <a:p>
            <a:endParaRPr lang="en-US" dirty="0"/>
          </a:p>
        </p:txBody>
      </p:sp>
    </p:spTree>
    <p:extLst>
      <p:ext uri="{BB962C8B-B14F-4D97-AF65-F5344CB8AC3E}">
        <p14:creationId xmlns:p14="http://schemas.microsoft.com/office/powerpoint/2010/main" val="81752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D54E-A1CC-1844-8FA6-E385101EC08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3800" dirty="0"/>
              <a:t>Study 1: to what extent Do news consumers  see or use news data visualizations?</a:t>
            </a:r>
          </a:p>
        </p:txBody>
      </p:sp>
      <p:sp>
        <p:nvSpPr>
          <p:cNvPr id="3" name="Content Placeholder 2">
            <a:extLst>
              <a:ext uri="{FF2B5EF4-FFF2-40B4-BE49-F238E27FC236}">
                <a16:creationId xmlns:a16="http://schemas.microsoft.com/office/drawing/2014/main" id="{16596EFE-E027-984D-9481-C529FD3953C0}"/>
              </a:ext>
            </a:extLst>
          </p:cNvPr>
          <p:cNvSpPr>
            <a:spLocks noGrp="1"/>
          </p:cNvSpPr>
          <p:nvPr>
            <p:ph idx="1"/>
          </p:nvPr>
        </p:nvSpPr>
        <p:spPr>
          <a:xfrm>
            <a:off x="6746627" y="4750893"/>
            <a:ext cx="4645250" cy="1147863"/>
          </a:xfrm>
        </p:spPr>
        <p:txBody>
          <a:bodyPr vert="horz" lIns="91440" tIns="45720" rIns="91440" bIns="45720" rtlCol="0" anchor="t">
            <a:normAutofit/>
          </a:bodyPr>
          <a:lstStyle/>
          <a:p>
            <a:pPr marL="0" indent="0">
              <a:buNone/>
            </a:pPr>
            <a:r>
              <a:rPr lang="en-US" sz="2000" dirty="0"/>
              <a:t>Eye-tracking method</a:t>
            </a:r>
          </a:p>
        </p:txBody>
      </p:sp>
      <p:pic>
        <p:nvPicPr>
          <p:cNvPr id="4" name="Picture 3">
            <a:extLst>
              <a:ext uri="{FF2B5EF4-FFF2-40B4-BE49-F238E27FC236}">
                <a16:creationId xmlns:a16="http://schemas.microsoft.com/office/drawing/2014/main" id="{8B40421A-EDC5-254E-8621-FD596C2B20C6}"/>
              </a:ext>
            </a:extLst>
          </p:cNvPr>
          <p:cNvPicPr>
            <a:picLocks noChangeAspect="1"/>
          </p:cNvPicPr>
          <p:nvPr/>
        </p:nvPicPr>
        <p:blipFill rotWithShape="1">
          <a:blip r:embed="rId3"/>
          <a:srcRect b="2096"/>
          <a:stretch/>
        </p:blipFill>
        <p:spPr>
          <a:xfrm>
            <a:off x="20" y="10"/>
            <a:ext cx="5787463" cy="6830455"/>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754285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670B9-8CBB-B444-A2C0-0B59D6D5844F}"/>
              </a:ext>
            </a:extLst>
          </p:cNvPr>
          <p:cNvSpPr>
            <a:spLocks noGrp="1"/>
          </p:cNvSpPr>
          <p:nvPr>
            <p:ph type="title"/>
          </p:nvPr>
        </p:nvSpPr>
        <p:spPr>
          <a:xfrm>
            <a:off x="821515" y="317449"/>
            <a:ext cx="6034420" cy="1667789"/>
          </a:xfrm>
        </p:spPr>
        <p:txBody>
          <a:bodyPr>
            <a:normAutofit/>
          </a:bodyPr>
          <a:lstStyle/>
          <a:p>
            <a:r>
              <a:rPr lang="en-CA" sz="2200" dirty="0"/>
              <a:t>Study 2: Under which conditions do news consumers appreciate news data visualizations?</a:t>
            </a:r>
            <a:br>
              <a:rPr lang="en-CA" sz="2200" dirty="0"/>
            </a:br>
            <a:endParaRPr lang="en-US" sz="2200" dirty="0"/>
          </a:p>
        </p:txBody>
      </p:sp>
      <p:sp>
        <p:nvSpPr>
          <p:cNvPr id="3" name="Content Placeholder 2">
            <a:extLst>
              <a:ext uri="{FF2B5EF4-FFF2-40B4-BE49-F238E27FC236}">
                <a16:creationId xmlns:a16="http://schemas.microsoft.com/office/drawing/2014/main" id="{60EB9095-3E73-654C-BCA6-C3F2EE4E7F25}"/>
              </a:ext>
            </a:extLst>
          </p:cNvPr>
          <p:cNvSpPr>
            <a:spLocks noGrp="1"/>
          </p:cNvSpPr>
          <p:nvPr>
            <p:ph idx="1"/>
          </p:nvPr>
        </p:nvSpPr>
        <p:spPr>
          <a:xfrm>
            <a:off x="821515" y="2121762"/>
            <a:ext cx="4911827" cy="3626917"/>
          </a:xfrm>
        </p:spPr>
        <p:txBody>
          <a:bodyPr>
            <a:normAutofit/>
          </a:bodyPr>
          <a:lstStyle/>
          <a:p>
            <a:r>
              <a:rPr lang="en-US" sz="2400" dirty="0"/>
              <a:t>Focus group</a:t>
            </a:r>
          </a:p>
          <a:p>
            <a:r>
              <a:rPr lang="en-US" sz="2400" dirty="0"/>
              <a:t>Survey </a:t>
            </a:r>
          </a:p>
        </p:txBody>
      </p:sp>
      <p:pic>
        <p:nvPicPr>
          <p:cNvPr id="5" name="Picture 4">
            <a:extLst>
              <a:ext uri="{FF2B5EF4-FFF2-40B4-BE49-F238E27FC236}">
                <a16:creationId xmlns:a16="http://schemas.microsoft.com/office/drawing/2014/main" id="{BECC9896-7BF6-9D4A-A362-C0219D36879E}"/>
              </a:ext>
            </a:extLst>
          </p:cNvPr>
          <p:cNvPicPr>
            <a:picLocks noChangeAspect="1"/>
          </p:cNvPicPr>
          <p:nvPr/>
        </p:nvPicPr>
        <p:blipFill>
          <a:blip r:embed="rId3"/>
          <a:stretch>
            <a:fillRect/>
          </a:stretch>
        </p:blipFill>
        <p:spPr>
          <a:xfrm>
            <a:off x="3015979" y="1522475"/>
            <a:ext cx="3839956" cy="5018076"/>
          </a:xfrm>
          <a:prstGeom prst="rect">
            <a:avLst/>
          </a:prstGeom>
        </p:spPr>
      </p:pic>
      <p:pic>
        <p:nvPicPr>
          <p:cNvPr id="6" name="Picture 5">
            <a:extLst>
              <a:ext uri="{FF2B5EF4-FFF2-40B4-BE49-F238E27FC236}">
                <a16:creationId xmlns:a16="http://schemas.microsoft.com/office/drawing/2014/main" id="{AD9EF060-5975-DC45-89E6-E01755C34868}"/>
              </a:ext>
            </a:extLst>
          </p:cNvPr>
          <p:cNvPicPr>
            <a:picLocks noChangeAspect="1"/>
          </p:cNvPicPr>
          <p:nvPr/>
        </p:nvPicPr>
        <p:blipFill>
          <a:blip r:embed="rId4"/>
          <a:stretch>
            <a:fillRect/>
          </a:stretch>
        </p:blipFill>
        <p:spPr>
          <a:xfrm>
            <a:off x="7980219" y="175364"/>
            <a:ext cx="3839956" cy="2859415"/>
          </a:xfrm>
          <a:prstGeom prst="rect">
            <a:avLst/>
          </a:prstGeom>
        </p:spPr>
      </p:pic>
      <p:pic>
        <p:nvPicPr>
          <p:cNvPr id="4" name="Picture 3">
            <a:extLst>
              <a:ext uri="{FF2B5EF4-FFF2-40B4-BE49-F238E27FC236}">
                <a16:creationId xmlns:a16="http://schemas.microsoft.com/office/drawing/2014/main" id="{72B6C08C-A40F-B541-8D51-4883E6651E15}"/>
              </a:ext>
            </a:extLst>
          </p:cNvPr>
          <p:cNvPicPr>
            <a:picLocks noChangeAspect="1"/>
          </p:cNvPicPr>
          <p:nvPr/>
        </p:nvPicPr>
        <p:blipFill>
          <a:blip r:embed="rId5"/>
          <a:stretch>
            <a:fillRect/>
          </a:stretch>
        </p:blipFill>
        <p:spPr>
          <a:xfrm>
            <a:off x="7280971" y="3163922"/>
            <a:ext cx="4653129" cy="3407159"/>
          </a:xfrm>
          <a:prstGeom prst="rect">
            <a:avLst/>
          </a:prstGeom>
        </p:spPr>
      </p:pic>
      <p:sp>
        <p:nvSpPr>
          <p:cNvPr id="16" name="TextBox 15">
            <a:extLst>
              <a:ext uri="{FF2B5EF4-FFF2-40B4-BE49-F238E27FC236}">
                <a16:creationId xmlns:a16="http://schemas.microsoft.com/office/drawing/2014/main" id="{EE06B59E-8440-7242-8879-CCFB024AAC71}"/>
              </a:ext>
            </a:extLst>
          </p:cNvPr>
          <p:cNvSpPr txBox="1"/>
          <p:nvPr/>
        </p:nvSpPr>
        <p:spPr>
          <a:xfrm>
            <a:off x="3768436" y="468283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4695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4962B-428C-4F47-B75F-EA21B78EABD1}"/>
              </a:ext>
            </a:extLst>
          </p:cNvPr>
          <p:cNvSpPr>
            <a:spLocks noGrp="1"/>
          </p:cNvSpPr>
          <p:nvPr>
            <p:ph type="title"/>
          </p:nvPr>
        </p:nvSpPr>
        <p:spPr>
          <a:xfrm>
            <a:off x="648929" y="629266"/>
            <a:ext cx="5127031" cy="1676603"/>
          </a:xfrm>
        </p:spPr>
        <p:txBody>
          <a:bodyPr>
            <a:normAutofit/>
          </a:bodyPr>
          <a:lstStyle/>
          <a:p>
            <a:r>
              <a:rPr lang="en-US" dirty="0"/>
              <a:t>Focus Group</a:t>
            </a:r>
          </a:p>
        </p:txBody>
      </p:sp>
      <p:sp>
        <p:nvSpPr>
          <p:cNvPr id="3" name="Content Placeholder 2">
            <a:extLst>
              <a:ext uri="{FF2B5EF4-FFF2-40B4-BE49-F238E27FC236}">
                <a16:creationId xmlns:a16="http://schemas.microsoft.com/office/drawing/2014/main" id="{666BD4D1-010E-C84E-B418-BBD5CE863505}"/>
              </a:ext>
            </a:extLst>
          </p:cNvPr>
          <p:cNvSpPr>
            <a:spLocks noGrp="1"/>
          </p:cNvSpPr>
          <p:nvPr>
            <p:ph idx="1"/>
          </p:nvPr>
        </p:nvSpPr>
        <p:spPr>
          <a:xfrm>
            <a:off x="648930" y="2438400"/>
            <a:ext cx="5127029" cy="3785419"/>
          </a:xfrm>
        </p:spPr>
        <p:txBody>
          <a:bodyPr>
            <a:normAutofit/>
          </a:bodyPr>
          <a:lstStyle/>
          <a:p>
            <a:r>
              <a:rPr lang="en-CA" dirty="0"/>
              <a:t>The focus groups show that interest in a topic correlates positively with the decision to read the article with the visualization</a:t>
            </a:r>
          </a:p>
          <a:p>
            <a:pPr marL="0" indent="0">
              <a:buNone/>
            </a:pPr>
            <a:endParaRPr lang="en-US" dirty="0"/>
          </a:p>
        </p:txBody>
      </p:sp>
      <p:pic>
        <p:nvPicPr>
          <p:cNvPr id="5" name="Picture 4" descr="A close up of a logo&#10;&#10;Description automatically generated">
            <a:extLst>
              <a:ext uri="{FF2B5EF4-FFF2-40B4-BE49-F238E27FC236}">
                <a16:creationId xmlns:a16="http://schemas.microsoft.com/office/drawing/2014/main" id="{6FDECE16-5611-C545-8160-79405E4079FA}"/>
              </a:ext>
            </a:extLst>
          </p:cNvPr>
          <p:cNvPicPr>
            <a:picLocks noChangeAspect="1"/>
          </p:cNvPicPr>
          <p:nvPr/>
        </p:nvPicPr>
        <p:blipFill rotWithShape="1">
          <a:blip r:embed="rId3"/>
          <a:srcRect l="2198" r="1353"/>
          <a:stretch/>
        </p:blipFill>
        <p:spPr>
          <a:xfrm>
            <a:off x="6090613" y="640082"/>
            <a:ext cx="5461724" cy="5577837"/>
          </a:xfrm>
          <a:prstGeom prst="rect">
            <a:avLst/>
          </a:prstGeom>
          <a:effectLst/>
        </p:spPr>
      </p:pic>
    </p:spTree>
    <p:extLst>
      <p:ext uri="{BB962C8B-B14F-4D97-AF65-F5344CB8AC3E}">
        <p14:creationId xmlns:p14="http://schemas.microsoft.com/office/powerpoint/2010/main" val="299528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01C8-077A-D645-B426-E9F2D34E1B51}"/>
              </a:ext>
            </a:extLst>
          </p:cNvPr>
          <p:cNvSpPr>
            <a:spLocks noGrp="1"/>
          </p:cNvSpPr>
          <p:nvPr>
            <p:ph type="title"/>
          </p:nvPr>
        </p:nvSpPr>
        <p:spPr/>
        <p:txBody>
          <a:bodyPr/>
          <a:lstStyle/>
          <a:p>
            <a:r>
              <a:rPr lang="en-US" dirty="0"/>
              <a:t>Infographics and Visualizations</a:t>
            </a:r>
          </a:p>
        </p:txBody>
      </p:sp>
      <p:sp>
        <p:nvSpPr>
          <p:cNvPr id="3" name="Content Placeholder 2">
            <a:extLst>
              <a:ext uri="{FF2B5EF4-FFF2-40B4-BE49-F238E27FC236}">
                <a16:creationId xmlns:a16="http://schemas.microsoft.com/office/drawing/2014/main" id="{A3F83F35-E2B0-F64C-94D3-CC44CE82DF7B}"/>
              </a:ext>
            </a:extLst>
          </p:cNvPr>
          <p:cNvSpPr>
            <a:spLocks noGrp="1"/>
          </p:cNvSpPr>
          <p:nvPr>
            <p:ph idx="1"/>
          </p:nvPr>
        </p:nvSpPr>
        <p:spPr/>
        <p:txBody>
          <a:bodyPr>
            <a:normAutofit lnSpcReduction="10000"/>
          </a:bodyPr>
          <a:lstStyle/>
          <a:p>
            <a:r>
              <a:rPr lang="en-US" dirty="0"/>
              <a:t>“information graphic”</a:t>
            </a:r>
            <a:br>
              <a:rPr lang="en-US" dirty="0"/>
            </a:br>
            <a:endParaRPr lang="en-US" dirty="0"/>
          </a:p>
          <a:p>
            <a:r>
              <a:rPr lang="en-US" dirty="0"/>
              <a:t>A graphic visual representation of information, data, or knowledge intended to clarify and integrate difficult information quickly and clearly </a:t>
            </a:r>
            <a:br>
              <a:rPr lang="en-US" dirty="0"/>
            </a:br>
            <a:endParaRPr lang="en-US" dirty="0"/>
          </a:p>
          <a:p>
            <a:r>
              <a:rPr lang="en-US" dirty="0"/>
              <a:t>A new way to visualize data and ultimately communicate information</a:t>
            </a:r>
          </a:p>
          <a:p>
            <a:endParaRPr lang="en-US" dirty="0"/>
          </a:p>
          <a:p>
            <a:r>
              <a:rPr lang="en-US" dirty="0"/>
              <a:t>Computer-supported, interactive visual representations of data to amplify cognition – modern day </a:t>
            </a:r>
            <a:r>
              <a:rPr lang="en-US" dirty="0" err="1"/>
              <a:t>inforraphic</a:t>
            </a:r>
            <a:r>
              <a:rPr lang="en-US" dirty="0"/>
              <a:t>/visualization</a:t>
            </a:r>
          </a:p>
        </p:txBody>
      </p:sp>
      <p:sp>
        <p:nvSpPr>
          <p:cNvPr id="4" name="TextBox 3">
            <a:extLst>
              <a:ext uri="{FF2B5EF4-FFF2-40B4-BE49-F238E27FC236}">
                <a16:creationId xmlns:a16="http://schemas.microsoft.com/office/drawing/2014/main" id="{F61BD384-A072-4845-84EA-50A9F73C9AE5}"/>
              </a:ext>
            </a:extLst>
          </p:cNvPr>
          <p:cNvSpPr txBox="1"/>
          <p:nvPr/>
        </p:nvSpPr>
        <p:spPr>
          <a:xfrm>
            <a:off x="7414053" y="6169709"/>
            <a:ext cx="4419601" cy="369332"/>
          </a:xfrm>
          <a:prstGeom prst="rect">
            <a:avLst/>
          </a:prstGeom>
          <a:noFill/>
        </p:spPr>
        <p:txBody>
          <a:bodyPr wrap="square" rtlCol="0">
            <a:spAutoFit/>
          </a:bodyPr>
          <a:lstStyle/>
          <a:p>
            <a:r>
              <a:rPr lang="en-US" dirty="0" err="1"/>
              <a:t>Lankow</a:t>
            </a:r>
            <a:r>
              <a:rPr lang="en-US" dirty="0"/>
              <a:t>, Ritchie, &amp; Crooks; </a:t>
            </a:r>
            <a:r>
              <a:rPr lang="en-US" dirty="0" err="1"/>
              <a:t>Siricharoen</a:t>
            </a:r>
            <a:r>
              <a:rPr lang="en-US" dirty="0"/>
              <a:t>, 2013</a:t>
            </a:r>
          </a:p>
        </p:txBody>
      </p:sp>
    </p:spTree>
    <p:extLst>
      <p:ext uri="{BB962C8B-B14F-4D97-AF65-F5344CB8AC3E}">
        <p14:creationId xmlns:p14="http://schemas.microsoft.com/office/powerpoint/2010/main" val="3988234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52AA-83F2-3C42-8BBC-6D4AABAD8E45}"/>
              </a:ext>
            </a:extLst>
          </p:cNvPr>
          <p:cNvSpPr>
            <a:spLocks noGrp="1"/>
          </p:cNvSpPr>
          <p:nvPr>
            <p:ph type="title"/>
          </p:nvPr>
        </p:nvSpPr>
        <p:spPr>
          <a:xfrm>
            <a:off x="1514292" y="513612"/>
            <a:ext cx="9894133" cy="1031216"/>
          </a:xfrm>
        </p:spPr>
        <p:txBody>
          <a:bodyPr anchor="b">
            <a:normAutofit/>
          </a:bodyPr>
          <a:lstStyle/>
          <a:p>
            <a:r>
              <a:rPr lang="en-US" dirty="0"/>
              <a:t>Survey Part I</a:t>
            </a:r>
          </a:p>
        </p:txBody>
      </p:sp>
      <p:sp>
        <p:nvSpPr>
          <p:cNvPr id="3" name="Content Placeholder 2">
            <a:extLst>
              <a:ext uri="{FF2B5EF4-FFF2-40B4-BE49-F238E27FC236}">
                <a16:creationId xmlns:a16="http://schemas.microsoft.com/office/drawing/2014/main" id="{71FE4A92-D5FC-E949-BB6C-07080BA3310F}"/>
              </a:ext>
            </a:extLst>
          </p:cNvPr>
          <p:cNvSpPr>
            <a:spLocks noGrp="1"/>
          </p:cNvSpPr>
          <p:nvPr>
            <p:ph idx="1"/>
          </p:nvPr>
        </p:nvSpPr>
        <p:spPr>
          <a:xfrm>
            <a:off x="7586663" y="2279151"/>
            <a:ext cx="3821773" cy="3387145"/>
          </a:xfrm>
        </p:spPr>
        <p:txBody>
          <a:bodyPr anchor="ctr">
            <a:normAutofit fontScale="92500"/>
          </a:bodyPr>
          <a:lstStyle/>
          <a:p>
            <a:r>
              <a:rPr lang="en-US" sz="2400" dirty="0"/>
              <a:t>Participants took a glance at the data visualization but did not read the article</a:t>
            </a:r>
          </a:p>
          <a:p>
            <a:r>
              <a:rPr lang="en-US" sz="2400" dirty="0"/>
              <a:t>They rated whether they would skip the visual or look at the visual (scale 1-7)</a:t>
            </a:r>
          </a:p>
          <a:p>
            <a:r>
              <a:rPr lang="en-US" sz="2400" dirty="0"/>
              <a:t>Measured first impression of the visual (ugly/beautiful and boring/interesting dimensions)</a:t>
            </a:r>
          </a:p>
        </p:txBody>
      </p:sp>
      <p:pic>
        <p:nvPicPr>
          <p:cNvPr id="4" name="Picture 3">
            <a:extLst>
              <a:ext uri="{FF2B5EF4-FFF2-40B4-BE49-F238E27FC236}">
                <a16:creationId xmlns:a16="http://schemas.microsoft.com/office/drawing/2014/main" id="{1E39A28A-20CB-7340-98CB-EF51FB2EDDCC}"/>
              </a:ext>
            </a:extLst>
          </p:cNvPr>
          <p:cNvPicPr>
            <a:picLocks noChangeAspect="1"/>
          </p:cNvPicPr>
          <p:nvPr/>
        </p:nvPicPr>
        <p:blipFill>
          <a:blip r:embed="rId3"/>
          <a:stretch>
            <a:fillRect/>
          </a:stretch>
        </p:blipFill>
        <p:spPr>
          <a:xfrm>
            <a:off x="1514292" y="2279150"/>
            <a:ext cx="5900922" cy="3387145"/>
          </a:xfrm>
          <a:prstGeom prst="rect">
            <a:avLst/>
          </a:prstGeom>
        </p:spPr>
      </p:pic>
    </p:spTree>
    <p:extLst>
      <p:ext uri="{BB962C8B-B14F-4D97-AF65-F5344CB8AC3E}">
        <p14:creationId xmlns:p14="http://schemas.microsoft.com/office/powerpoint/2010/main" val="3697251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6-1ABF-CA4A-910D-BAA41BDA6577}"/>
              </a:ext>
            </a:extLst>
          </p:cNvPr>
          <p:cNvSpPr>
            <a:spLocks noGrp="1"/>
          </p:cNvSpPr>
          <p:nvPr>
            <p:ph type="title"/>
          </p:nvPr>
        </p:nvSpPr>
        <p:spPr/>
        <p:txBody>
          <a:bodyPr/>
          <a:lstStyle/>
          <a:p>
            <a:r>
              <a:rPr lang="en-US" dirty="0"/>
              <a:t>Survey Part II</a:t>
            </a:r>
          </a:p>
        </p:txBody>
      </p:sp>
      <p:sp>
        <p:nvSpPr>
          <p:cNvPr id="3" name="Content Placeholder 2">
            <a:extLst>
              <a:ext uri="{FF2B5EF4-FFF2-40B4-BE49-F238E27FC236}">
                <a16:creationId xmlns:a16="http://schemas.microsoft.com/office/drawing/2014/main" id="{82FD22C2-6AE7-514A-839F-A1D8FE325378}"/>
              </a:ext>
            </a:extLst>
          </p:cNvPr>
          <p:cNvSpPr>
            <a:spLocks noGrp="1"/>
          </p:cNvSpPr>
          <p:nvPr>
            <p:ph idx="1"/>
          </p:nvPr>
        </p:nvSpPr>
        <p:spPr>
          <a:xfrm>
            <a:off x="838200" y="1825625"/>
            <a:ext cx="3533384" cy="4351338"/>
          </a:xfrm>
        </p:spPr>
        <p:txBody>
          <a:bodyPr/>
          <a:lstStyle/>
          <a:p>
            <a:r>
              <a:rPr lang="en-US" dirty="0"/>
              <a:t>Participants were now asked to read the article and look at the visual closely</a:t>
            </a:r>
          </a:p>
          <a:p>
            <a:r>
              <a:rPr lang="en-US" dirty="0"/>
              <a:t>Asked to rate the visuals and text on </a:t>
            </a:r>
            <a:r>
              <a:rPr lang="en-US" dirty="0" err="1"/>
              <a:t>likert</a:t>
            </a:r>
            <a:r>
              <a:rPr lang="en-US" dirty="0"/>
              <a:t> scales ranging from 1 to 7</a:t>
            </a:r>
          </a:p>
        </p:txBody>
      </p:sp>
      <p:pic>
        <p:nvPicPr>
          <p:cNvPr id="4" name="Picture 3">
            <a:extLst>
              <a:ext uri="{FF2B5EF4-FFF2-40B4-BE49-F238E27FC236}">
                <a16:creationId xmlns:a16="http://schemas.microsoft.com/office/drawing/2014/main" id="{4B5A7F31-FACC-3B43-AD6C-B7875F9C9E28}"/>
              </a:ext>
            </a:extLst>
          </p:cNvPr>
          <p:cNvPicPr>
            <a:picLocks noChangeAspect="1"/>
          </p:cNvPicPr>
          <p:nvPr/>
        </p:nvPicPr>
        <p:blipFill>
          <a:blip r:embed="rId3"/>
          <a:stretch>
            <a:fillRect/>
          </a:stretch>
        </p:blipFill>
        <p:spPr>
          <a:xfrm>
            <a:off x="4664091" y="2530258"/>
            <a:ext cx="6689709" cy="3646705"/>
          </a:xfrm>
          <a:prstGeom prst="rect">
            <a:avLst/>
          </a:prstGeom>
        </p:spPr>
      </p:pic>
    </p:spTree>
    <p:extLst>
      <p:ext uri="{BB962C8B-B14F-4D97-AF65-F5344CB8AC3E}">
        <p14:creationId xmlns:p14="http://schemas.microsoft.com/office/powerpoint/2010/main" val="2143253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362-69EB-3845-B251-507C05753B0D}"/>
              </a:ext>
            </a:extLst>
          </p:cNvPr>
          <p:cNvSpPr>
            <a:spLocks noGrp="1"/>
          </p:cNvSpPr>
          <p:nvPr>
            <p:ph type="title"/>
          </p:nvPr>
        </p:nvSpPr>
        <p:spPr/>
        <p:txBody>
          <a:bodyPr/>
          <a:lstStyle/>
          <a:p>
            <a:r>
              <a:rPr lang="en-US" dirty="0"/>
              <a:t>The Future of Visualizations in the News</a:t>
            </a:r>
          </a:p>
        </p:txBody>
      </p:sp>
      <p:sp>
        <p:nvSpPr>
          <p:cNvPr id="3" name="Content Placeholder 2">
            <a:extLst>
              <a:ext uri="{FF2B5EF4-FFF2-40B4-BE49-F238E27FC236}">
                <a16:creationId xmlns:a16="http://schemas.microsoft.com/office/drawing/2014/main" id="{07B1A10B-55DD-DC4B-9CA1-CDB5D4921689}"/>
              </a:ext>
            </a:extLst>
          </p:cNvPr>
          <p:cNvSpPr>
            <a:spLocks noGrp="1"/>
          </p:cNvSpPr>
          <p:nvPr>
            <p:ph idx="1"/>
          </p:nvPr>
        </p:nvSpPr>
        <p:spPr/>
        <p:txBody>
          <a:bodyPr/>
          <a:lstStyle/>
          <a:p>
            <a:r>
              <a:rPr lang="en-CA" dirty="0"/>
              <a:t>An integrated view of design and journalistic content within newsrooms remains crucial.</a:t>
            </a:r>
          </a:p>
          <a:p>
            <a:endParaRPr lang="en-CA" dirty="0"/>
          </a:p>
          <a:p>
            <a:r>
              <a:rPr lang="en-CA" dirty="0"/>
              <a:t>Future research should tap into more advanced forms of visualizations, including interactive possibilities and other engaging facilities.</a:t>
            </a:r>
          </a:p>
          <a:p>
            <a:endParaRPr lang="en-CA" dirty="0"/>
          </a:p>
          <a:p>
            <a:r>
              <a:rPr lang="en-CA" dirty="0"/>
              <a:t>Some research is examining the effect of tablets on news consumption and the role of interactive visualizations.</a:t>
            </a:r>
          </a:p>
          <a:p>
            <a:endParaRPr lang="en-CA" dirty="0"/>
          </a:p>
          <a:p>
            <a:endParaRPr lang="en-US" dirty="0"/>
          </a:p>
        </p:txBody>
      </p:sp>
    </p:spTree>
    <p:extLst>
      <p:ext uri="{BB962C8B-B14F-4D97-AF65-F5344CB8AC3E}">
        <p14:creationId xmlns:p14="http://schemas.microsoft.com/office/powerpoint/2010/main" val="1709275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2272-0C63-B645-B449-222DE5062C7F}"/>
              </a:ext>
            </a:extLst>
          </p:cNvPr>
          <p:cNvSpPr>
            <a:spLocks noGrp="1"/>
          </p:cNvSpPr>
          <p:nvPr>
            <p:ph type="title"/>
          </p:nvPr>
        </p:nvSpPr>
        <p:spPr/>
        <p:txBody>
          <a:bodyPr/>
          <a:lstStyle/>
          <a:p>
            <a:r>
              <a:rPr lang="en-US" dirty="0"/>
              <a:t>Delta: Visualizing Reader Activity in Real Time</a:t>
            </a:r>
          </a:p>
        </p:txBody>
      </p:sp>
      <p:sp>
        <p:nvSpPr>
          <p:cNvPr id="3" name="Content Placeholder 2">
            <a:extLst>
              <a:ext uri="{FF2B5EF4-FFF2-40B4-BE49-F238E27FC236}">
                <a16:creationId xmlns:a16="http://schemas.microsoft.com/office/drawing/2014/main" id="{445C4E86-E080-BC4F-ACA2-0218DD68F399}"/>
              </a:ext>
            </a:extLst>
          </p:cNvPr>
          <p:cNvSpPr>
            <a:spLocks noGrp="1"/>
          </p:cNvSpPr>
          <p:nvPr>
            <p:ph idx="1"/>
          </p:nvPr>
        </p:nvSpPr>
        <p:spPr/>
        <p:txBody>
          <a:bodyPr/>
          <a:lstStyle/>
          <a:p>
            <a:r>
              <a:rPr lang="en-US" dirty="0">
                <a:hlinkClick r:id="rId2"/>
              </a:rPr>
              <a:t>http://nytlabs.com/projects/delta.html</a:t>
            </a:r>
            <a:endParaRPr lang="en-US" dirty="0"/>
          </a:p>
        </p:txBody>
      </p:sp>
    </p:spTree>
    <p:extLst>
      <p:ext uri="{BB962C8B-B14F-4D97-AF65-F5344CB8AC3E}">
        <p14:creationId xmlns:p14="http://schemas.microsoft.com/office/powerpoint/2010/main" val="234306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9BEA4-82D5-BA4E-99B5-08FB8626480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D73128CE-533E-074D-9AE9-142CC4F160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05867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3;&#10;&#13;&#10;Description automatically generated">
            <a:extLst>
              <a:ext uri="{FF2B5EF4-FFF2-40B4-BE49-F238E27FC236}">
                <a16:creationId xmlns:a16="http://schemas.microsoft.com/office/drawing/2014/main" id="{D96BA096-179D-E347-97AE-1D5CF86E1393}"/>
              </a:ext>
            </a:extLst>
          </p:cNvPr>
          <p:cNvPicPr>
            <a:picLocks noGrp="1" noChangeAspect="1"/>
          </p:cNvPicPr>
          <p:nvPr>
            <p:ph idx="1"/>
          </p:nvPr>
        </p:nvPicPr>
        <p:blipFill rotWithShape="1">
          <a:blip r:embed="rId2"/>
          <a:srcRect b="13128"/>
          <a:stretch/>
        </p:blipFill>
        <p:spPr>
          <a:xfrm>
            <a:off x="20" y="10"/>
            <a:ext cx="12191980" cy="6857990"/>
          </a:xfrm>
          <a:prstGeom prst="rect">
            <a:avLst/>
          </a:prstGeom>
        </p:spPr>
      </p:pic>
    </p:spTree>
    <p:extLst>
      <p:ext uri="{BB962C8B-B14F-4D97-AF65-F5344CB8AC3E}">
        <p14:creationId xmlns:p14="http://schemas.microsoft.com/office/powerpoint/2010/main" val="398059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6AA3-561A-024A-9836-FF4DDFAC181E}"/>
              </a:ext>
            </a:extLst>
          </p:cNvPr>
          <p:cNvSpPr>
            <a:spLocks noGrp="1"/>
          </p:cNvSpPr>
          <p:nvPr>
            <p:ph type="title"/>
          </p:nvPr>
        </p:nvSpPr>
        <p:spPr>
          <a:xfrm>
            <a:off x="614680" y="273685"/>
            <a:ext cx="10515600" cy="1325563"/>
          </a:xfrm>
        </p:spPr>
        <p:txBody>
          <a:bodyPr/>
          <a:lstStyle/>
          <a:p>
            <a:r>
              <a:rPr lang="en-US" dirty="0"/>
              <a:t>Elements of an Infographic or Visualization</a:t>
            </a:r>
          </a:p>
        </p:txBody>
      </p:sp>
      <p:sp>
        <p:nvSpPr>
          <p:cNvPr id="5" name="TextBox 4">
            <a:extLst>
              <a:ext uri="{FF2B5EF4-FFF2-40B4-BE49-F238E27FC236}">
                <a16:creationId xmlns:a16="http://schemas.microsoft.com/office/drawing/2014/main" id="{D7941CB1-2A03-7E41-8524-C1636190B616}"/>
              </a:ext>
            </a:extLst>
          </p:cNvPr>
          <p:cNvSpPr txBox="1"/>
          <p:nvPr/>
        </p:nvSpPr>
        <p:spPr>
          <a:xfrm>
            <a:off x="8833104" y="6397327"/>
            <a:ext cx="3621024" cy="369332"/>
          </a:xfrm>
          <a:prstGeom prst="rect">
            <a:avLst/>
          </a:prstGeom>
          <a:noFill/>
        </p:spPr>
        <p:txBody>
          <a:bodyPr wrap="square" rtlCol="0">
            <a:spAutoFit/>
          </a:bodyPr>
          <a:lstStyle/>
          <a:p>
            <a:r>
              <a:rPr lang="en-CA" dirty="0" err="1"/>
              <a:t>Ghode</a:t>
            </a:r>
            <a:r>
              <a:rPr lang="en-US" dirty="0"/>
              <a:t>, 2012</a:t>
            </a:r>
            <a:endParaRPr lang="en-CA" dirty="0"/>
          </a:p>
        </p:txBody>
      </p:sp>
      <p:graphicFrame>
        <p:nvGraphicFramePr>
          <p:cNvPr id="6" name="Table 5">
            <a:extLst>
              <a:ext uri="{FF2B5EF4-FFF2-40B4-BE49-F238E27FC236}">
                <a16:creationId xmlns:a16="http://schemas.microsoft.com/office/drawing/2014/main" id="{2BECCC83-9DDC-8D4D-8DF2-E124674A3725}"/>
              </a:ext>
            </a:extLst>
          </p:cNvPr>
          <p:cNvGraphicFramePr>
            <a:graphicFrameLocks noGrp="1"/>
          </p:cNvGraphicFramePr>
          <p:nvPr>
            <p:extLst>
              <p:ext uri="{D42A27DB-BD31-4B8C-83A1-F6EECF244321}">
                <p14:modId xmlns:p14="http://schemas.microsoft.com/office/powerpoint/2010/main" val="3919451289"/>
              </p:ext>
            </p:extLst>
          </p:nvPr>
        </p:nvGraphicFramePr>
        <p:xfrm>
          <a:off x="614680" y="1375378"/>
          <a:ext cx="10962640" cy="4725992"/>
        </p:xfrm>
        <a:graphic>
          <a:graphicData uri="http://schemas.openxmlformats.org/drawingml/2006/table">
            <a:tbl>
              <a:tblPr firstRow="1" bandRow="1">
                <a:tableStyleId>{F5AB1C69-6EDB-4FF4-983F-18BD219EF322}</a:tableStyleId>
              </a:tblPr>
              <a:tblGrid>
                <a:gridCol w="2225992">
                  <a:extLst>
                    <a:ext uri="{9D8B030D-6E8A-4147-A177-3AD203B41FA5}">
                      <a16:colId xmlns:a16="http://schemas.microsoft.com/office/drawing/2014/main" val="571182830"/>
                    </a:ext>
                  </a:extLst>
                </a:gridCol>
                <a:gridCol w="8736648">
                  <a:extLst>
                    <a:ext uri="{9D8B030D-6E8A-4147-A177-3AD203B41FA5}">
                      <a16:colId xmlns:a16="http://schemas.microsoft.com/office/drawing/2014/main" val="673070933"/>
                    </a:ext>
                  </a:extLst>
                </a:gridCol>
              </a:tblGrid>
              <a:tr h="793544">
                <a:tc>
                  <a:txBody>
                    <a:bodyPr/>
                    <a:lstStyle/>
                    <a:p>
                      <a:r>
                        <a:rPr lang="en-US" dirty="0"/>
                        <a:t>Graphical Representation of Data</a:t>
                      </a:r>
                    </a:p>
                  </a:txBody>
                  <a:tcPr/>
                </a:tc>
                <a:tc>
                  <a:txBody>
                    <a:bodyPr/>
                    <a:lstStyle/>
                    <a:p>
                      <a:endParaRPr lang="en-US" dirty="0"/>
                    </a:p>
                  </a:txBody>
                  <a:tcPr/>
                </a:tc>
                <a:extLst>
                  <a:ext uri="{0D108BD9-81ED-4DB2-BD59-A6C34878D82A}">
                    <a16:rowId xmlns:a16="http://schemas.microsoft.com/office/drawing/2014/main" val="897997547"/>
                  </a:ext>
                </a:extLst>
              </a:tr>
              <a:tr h="472838">
                <a:tc>
                  <a:txBody>
                    <a:bodyPr/>
                    <a:lstStyle/>
                    <a:p>
                      <a:r>
                        <a:rPr lang="en-US" dirty="0"/>
                        <a:t>Charts </a:t>
                      </a:r>
                    </a:p>
                  </a:txBody>
                  <a:tcPr/>
                </a:tc>
                <a:tc>
                  <a:txBody>
                    <a:bodyPr/>
                    <a:lstStyle/>
                    <a:p>
                      <a:r>
                        <a:rPr lang="en-US" dirty="0"/>
                        <a:t>data is represented by symbols, including bars, lines, slices</a:t>
                      </a:r>
                    </a:p>
                  </a:txBody>
                  <a:tcPr/>
                </a:tc>
                <a:extLst>
                  <a:ext uri="{0D108BD9-81ED-4DB2-BD59-A6C34878D82A}">
                    <a16:rowId xmlns:a16="http://schemas.microsoft.com/office/drawing/2014/main" val="2400972424"/>
                  </a:ext>
                </a:extLst>
              </a:tr>
              <a:tr h="555481">
                <a:tc>
                  <a:txBody>
                    <a:bodyPr/>
                    <a:lstStyle/>
                    <a:p>
                      <a:r>
                        <a:rPr lang="en-US" dirty="0"/>
                        <a:t>Flowcharts</a:t>
                      </a:r>
                    </a:p>
                  </a:txBody>
                  <a:tcPr/>
                </a:tc>
                <a:tc>
                  <a:txBody>
                    <a:bodyPr/>
                    <a:lstStyle/>
                    <a:p>
                      <a:r>
                        <a:rPr lang="en-US" dirty="0"/>
                        <a:t>type of diagram that represents an algorithm or process, showing the steps as boxes and their order by connecting them with arrows</a:t>
                      </a:r>
                    </a:p>
                  </a:txBody>
                  <a:tcPr/>
                </a:tc>
                <a:extLst>
                  <a:ext uri="{0D108BD9-81ED-4DB2-BD59-A6C34878D82A}">
                    <a16:rowId xmlns:a16="http://schemas.microsoft.com/office/drawing/2014/main" val="550863680"/>
                  </a:ext>
                </a:extLst>
              </a:tr>
              <a:tr h="555481">
                <a:tc>
                  <a:txBody>
                    <a:bodyPr/>
                    <a:lstStyle/>
                    <a:p>
                      <a:r>
                        <a:rPr lang="en-US" dirty="0"/>
                        <a:t>Diagrams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step-by-step solution to a given problem</a:t>
                      </a:r>
                    </a:p>
                    <a:p>
                      <a:endParaRPr lang="en-US" dirty="0"/>
                    </a:p>
                  </a:txBody>
                  <a:tcPr/>
                </a:tc>
                <a:extLst>
                  <a:ext uri="{0D108BD9-81ED-4DB2-BD59-A6C34878D82A}">
                    <a16:rowId xmlns:a16="http://schemas.microsoft.com/office/drawing/2014/main" val="2791271758"/>
                  </a:ext>
                </a:extLst>
              </a:tr>
              <a:tr h="472838">
                <a:tc>
                  <a:txBody>
                    <a:bodyPr/>
                    <a:lstStyle/>
                    <a:p>
                      <a:r>
                        <a:rPr lang="en-US" dirty="0"/>
                        <a:t>Maps</a:t>
                      </a:r>
                    </a:p>
                  </a:txBody>
                  <a:tcPr/>
                </a:tc>
                <a:tc>
                  <a:txBody>
                    <a:bodyPr/>
                    <a:lstStyle/>
                    <a:p>
                      <a:r>
                        <a:rPr lang="en-US" dirty="0"/>
                        <a:t>representation of an area and depicting relationships between elements of that space</a:t>
                      </a:r>
                    </a:p>
                  </a:txBody>
                  <a:tcPr/>
                </a:tc>
                <a:extLst>
                  <a:ext uri="{0D108BD9-81ED-4DB2-BD59-A6C34878D82A}">
                    <a16:rowId xmlns:a16="http://schemas.microsoft.com/office/drawing/2014/main" val="1787777465"/>
                  </a:ext>
                </a:extLst>
              </a:tr>
              <a:tr h="555481">
                <a:tc>
                  <a:txBody>
                    <a:bodyPr/>
                    <a:lstStyle/>
                    <a:p>
                      <a:r>
                        <a:rPr lang="en-US" dirty="0"/>
                        <a:t>Mind maps </a:t>
                      </a:r>
                    </a:p>
                  </a:txBody>
                  <a:tcPr/>
                </a:tc>
                <a:tc>
                  <a:txBody>
                    <a:bodyPr/>
                    <a:lstStyle/>
                    <a:p>
                      <a:r>
                        <a:rPr lang="en-US" dirty="0"/>
                        <a:t>represents word ideas, tasks, or other items linked and arranged around a central key word or idea</a:t>
                      </a:r>
                    </a:p>
                  </a:txBody>
                  <a:tcPr/>
                </a:tc>
                <a:extLst>
                  <a:ext uri="{0D108BD9-81ED-4DB2-BD59-A6C34878D82A}">
                    <a16:rowId xmlns:a16="http://schemas.microsoft.com/office/drawing/2014/main" val="4122885605"/>
                  </a:ext>
                </a:extLst>
              </a:tr>
              <a:tr h="472838">
                <a:tc>
                  <a:txBody>
                    <a:bodyPr/>
                    <a:lstStyle/>
                    <a:p>
                      <a:r>
                        <a:rPr lang="en-US" dirty="0"/>
                        <a:t>Signs</a:t>
                      </a:r>
                    </a:p>
                  </a:txBody>
                  <a:tcPr/>
                </a:tc>
                <a:tc>
                  <a:txBody>
                    <a:bodyPr/>
                    <a:lstStyle/>
                    <a:p>
                      <a:r>
                        <a:rPr lang="en-US" dirty="0"/>
                        <a:t>visual orientation tools/signs</a:t>
                      </a:r>
                    </a:p>
                  </a:txBody>
                  <a:tcPr/>
                </a:tc>
                <a:extLst>
                  <a:ext uri="{0D108BD9-81ED-4DB2-BD59-A6C34878D82A}">
                    <a16:rowId xmlns:a16="http://schemas.microsoft.com/office/drawing/2014/main" val="4292219134"/>
                  </a:ext>
                </a:extLst>
              </a:tr>
              <a:tr h="472838">
                <a:tc>
                  <a:txBody>
                    <a:bodyPr/>
                    <a:lstStyle/>
                    <a:p>
                      <a:r>
                        <a:rPr lang="en-US" dirty="0"/>
                        <a:t>Typographic text</a:t>
                      </a:r>
                    </a:p>
                  </a:txBody>
                  <a:tcPr/>
                </a:tc>
                <a:tc>
                  <a:txBody>
                    <a:bodyPr/>
                    <a:lstStyle/>
                    <a:p>
                      <a:r>
                        <a:rPr lang="en-US" dirty="0"/>
                        <a:t>Written words </a:t>
                      </a:r>
                    </a:p>
                  </a:txBody>
                  <a:tcPr/>
                </a:tc>
                <a:extLst>
                  <a:ext uri="{0D108BD9-81ED-4DB2-BD59-A6C34878D82A}">
                    <a16:rowId xmlns:a16="http://schemas.microsoft.com/office/drawing/2014/main" val="859878493"/>
                  </a:ext>
                </a:extLst>
              </a:tr>
            </a:tbl>
          </a:graphicData>
        </a:graphic>
      </p:graphicFrame>
    </p:spTree>
    <p:extLst>
      <p:ext uri="{BB962C8B-B14F-4D97-AF65-F5344CB8AC3E}">
        <p14:creationId xmlns:p14="http://schemas.microsoft.com/office/powerpoint/2010/main" val="880185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92F0-F5D8-A347-B3C5-D90E196E5795}"/>
              </a:ext>
            </a:extLst>
          </p:cNvPr>
          <p:cNvSpPr>
            <a:spLocks noGrp="1"/>
          </p:cNvSpPr>
          <p:nvPr>
            <p:ph type="title"/>
          </p:nvPr>
        </p:nvSpPr>
        <p:spPr>
          <a:xfrm>
            <a:off x="838200" y="365125"/>
            <a:ext cx="10515600" cy="1325563"/>
          </a:xfrm>
        </p:spPr>
        <p:txBody>
          <a:bodyPr>
            <a:normAutofit/>
          </a:bodyPr>
          <a:lstStyle/>
          <a:p>
            <a:r>
              <a:rPr lang="en-US" dirty="0"/>
              <a:t>Early Infographics</a:t>
            </a:r>
          </a:p>
        </p:txBody>
      </p:sp>
      <p:sp>
        <p:nvSpPr>
          <p:cNvPr id="3" name="Content Placeholder 2">
            <a:extLst>
              <a:ext uri="{FF2B5EF4-FFF2-40B4-BE49-F238E27FC236}">
                <a16:creationId xmlns:a16="http://schemas.microsoft.com/office/drawing/2014/main" id="{893512EC-8B50-CD45-B8E5-6D864ED6127B}"/>
              </a:ext>
            </a:extLst>
          </p:cNvPr>
          <p:cNvSpPr>
            <a:spLocks noGrp="1"/>
          </p:cNvSpPr>
          <p:nvPr>
            <p:ph idx="1"/>
          </p:nvPr>
        </p:nvSpPr>
        <p:spPr>
          <a:xfrm>
            <a:off x="838200" y="1825625"/>
            <a:ext cx="3797807" cy="4351338"/>
          </a:xfrm>
        </p:spPr>
        <p:txBody>
          <a:bodyPr>
            <a:normAutofit lnSpcReduction="10000"/>
          </a:bodyPr>
          <a:lstStyle/>
          <a:p>
            <a:r>
              <a:rPr lang="en-US" sz="2000" dirty="0"/>
              <a:t>Used as far back as the Victorian Era - Florence Nightingale showed the causes of mortality of the British Army during the Crimean War in the 1800s. </a:t>
            </a:r>
          </a:p>
          <a:p>
            <a:endParaRPr lang="en-US" sz="2000" dirty="0"/>
          </a:p>
          <a:p>
            <a:r>
              <a:rPr lang="en-US" sz="2000" dirty="0"/>
              <a:t>The infographic was presented to parliament, who had been unresponsive to health related concerns and hygiene issues experienced by the troops</a:t>
            </a:r>
          </a:p>
          <a:p>
            <a:endParaRPr lang="en-US" sz="2000" dirty="0"/>
          </a:p>
          <a:p>
            <a:r>
              <a:rPr lang="en-US" sz="2000" dirty="0"/>
              <a:t>It brought a new way of thinking about spread of disease</a:t>
            </a:r>
          </a:p>
          <a:p>
            <a:endParaRPr lang="en-US" sz="2000" dirty="0"/>
          </a:p>
        </p:txBody>
      </p:sp>
      <p:pic>
        <p:nvPicPr>
          <p:cNvPr id="5" name="Picture 4" descr="A close up of a map&#10;&#10;Description automatically generated">
            <a:extLst>
              <a:ext uri="{FF2B5EF4-FFF2-40B4-BE49-F238E27FC236}">
                <a16:creationId xmlns:a16="http://schemas.microsoft.com/office/drawing/2014/main" id="{6CB22A73-81B4-5C41-AC43-5AF76C7EEF7B}"/>
              </a:ext>
            </a:extLst>
          </p:cNvPr>
          <p:cNvPicPr>
            <a:picLocks noChangeAspect="1"/>
          </p:cNvPicPr>
          <p:nvPr/>
        </p:nvPicPr>
        <p:blipFill rotWithShape="1">
          <a:blip r:embed="rId3"/>
          <a:srcRect l="12715" r="1942" b="-2"/>
          <a:stretch/>
        </p:blipFill>
        <p:spPr>
          <a:xfrm>
            <a:off x="5120640" y="1904281"/>
            <a:ext cx="6233160" cy="4272681"/>
          </a:xfrm>
          <a:prstGeom prst="rect">
            <a:avLst/>
          </a:prstGeom>
        </p:spPr>
      </p:pic>
      <p:sp>
        <p:nvSpPr>
          <p:cNvPr id="6" name="TextBox 5">
            <a:extLst>
              <a:ext uri="{FF2B5EF4-FFF2-40B4-BE49-F238E27FC236}">
                <a16:creationId xmlns:a16="http://schemas.microsoft.com/office/drawing/2014/main" id="{1B1A00A7-790A-B34D-8B19-CA41481E1B0C}"/>
              </a:ext>
            </a:extLst>
          </p:cNvPr>
          <p:cNvSpPr txBox="1"/>
          <p:nvPr/>
        </p:nvSpPr>
        <p:spPr>
          <a:xfrm>
            <a:off x="1156161" y="6176962"/>
            <a:ext cx="3337780" cy="369332"/>
          </a:xfrm>
          <a:prstGeom prst="rect">
            <a:avLst/>
          </a:prstGeom>
          <a:noFill/>
        </p:spPr>
        <p:txBody>
          <a:bodyPr wrap="square" rtlCol="0">
            <a:spAutoFit/>
          </a:bodyPr>
          <a:lstStyle/>
          <a:p>
            <a:r>
              <a:rPr lang="en-US" dirty="0" err="1"/>
              <a:t>Lankow</a:t>
            </a:r>
            <a:r>
              <a:rPr lang="en-US" dirty="0"/>
              <a:t>, Ritchie, &amp; Crooks, 2013</a:t>
            </a:r>
          </a:p>
        </p:txBody>
      </p:sp>
    </p:spTree>
    <p:extLst>
      <p:ext uri="{BB962C8B-B14F-4D97-AF65-F5344CB8AC3E}">
        <p14:creationId xmlns:p14="http://schemas.microsoft.com/office/powerpoint/2010/main" val="1844322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4681-AF80-1441-BE0D-81C460E226A7}"/>
              </a:ext>
            </a:extLst>
          </p:cNvPr>
          <p:cNvSpPr>
            <a:spLocks noGrp="1"/>
          </p:cNvSpPr>
          <p:nvPr>
            <p:ph type="title"/>
          </p:nvPr>
        </p:nvSpPr>
        <p:spPr>
          <a:xfrm>
            <a:off x="655320" y="365125"/>
            <a:ext cx="3669544" cy="1692794"/>
          </a:xfrm>
        </p:spPr>
        <p:txBody>
          <a:bodyPr>
            <a:normAutofit/>
          </a:bodyPr>
          <a:lstStyle/>
          <a:p>
            <a:r>
              <a:rPr lang="en-US" dirty="0"/>
              <a:t>Early Infographics</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E30C6F-59E9-E64B-8D33-F9252C99847B}"/>
              </a:ext>
            </a:extLst>
          </p:cNvPr>
          <p:cNvSpPr>
            <a:spLocks noGrp="1"/>
          </p:cNvSpPr>
          <p:nvPr>
            <p:ph idx="1"/>
          </p:nvPr>
        </p:nvSpPr>
        <p:spPr>
          <a:xfrm>
            <a:off x="655322" y="2575034"/>
            <a:ext cx="3669544" cy="3462228"/>
          </a:xfrm>
        </p:spPr>
        <p:txBody>
          <a:bodyPr>
            <a:normAutofit/>
          </a:bodyPr>
          <a:lstStyle/>
          <a:p>
            <a:r>
              <a:rPr lang="en-US" sz="1800" dirty="0"/>
              <a:t>Infographics were popularized in the 1930s and 1940s when Fortune magazine started using them. </a:t>
            </a:r>
          </a:p>
          <a:p>
            <a:r>
              <a:rPr lang="en-US" sz="1800" dirty="0"/>
              <a:t>The visualizations were considered an embodiment of true craftsmanship, characterized by iconic style and painstaking attention to detail</a:t>
            </a:r>
          </a:p>
        </p:txBody>
      </p:sp>
      <p:pic>
        <p:nvPicPr>
          <p:cNvPr id="5" name="Picture 4" descr="A picture containing text, map&#10;&#10;Description automatically generated">
            <a:extLst>
              <a:ext uri="{FF2B5EF4-FFF2-40B4-BE49-F238E27FC236}">
                <a16:creationId xmlns:a16="http://schemas.microsoft.com/office/drawing/2014/main" id="{59F75F93-7E8A-1D4C-B960-BCFE5C2CC9F3}"/>
              </a:ext>
            </a:extLst>
          </p:cNvPr>
          <p:cNvPicPr>
            <a:picLocks noChangeAspect="1"/>
          </p:cNvPicPr>
          <p:nvPr/>
        </p:nvPicPr>
        <p:blipFill rotWithShape="1">
          <a:blip r:embed="rId3"/>
          <a:srcRect r="1281"/>
          <a:stretch/>
        </p:blipFill>
        <p:spPr>
          <a:xfrm>
            <a:off x="4324865" y="10"/>
            <a:ext cx="7867134"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7" name="TextBox 6">
            <a:extLst>
              <a:ext uri="{FF2B5EF4-FFF2-40B4-BE49-F238E27FC236}">
                <a16:creationId xmlns:a16="http://schemas.microsoft.com/office/drawing/2014/main" id="{A8582D0B-D726-1247-A5C2-BE5CCE259C37}"/>
              </a:ext>
            </a:extLst>
          </p:cNvPr>
          <p:cNvSpPr txBox="1"/>
          <p:nvPr/>
        </p:nvSpPr>
        <p:spPr>
          <a:xfrm>
            <a:off x="876093" y="6295815"/>
            <a:ext cx="3227555" cy="369332"/>
          </a:xfrm>
          <a:prstGeom prst="rect">
            <a:avLst/>
          </a:prstGeom>
          <a:noFill/>
        </p:spPr>
        <p:txBody>
          <a:bodyPr wrap="square" rtlCol="0">
            <a:spAutoFit/>
          </a:bodyPr>
          <a:lstStyle/>
          <a:p>
            <a:r>
              <a:rPr lang="en-US" dirty="0" err="1"/>
              <a:t>Lankow</a:t>
            </a:r>
            <a:r>
              <a:rPr lang="en-US" dirty="0"/>
              <a:t>, Ritchie, &amp; Crooks, 2013</a:t>
            </a:r>
          </a:p>
        </p:txBody>
      </p:sp>
    </p:spTree>
    <p:extLst>
      <p:ext uri="{BB962C8B-B14F-4D97-AF65-F5344CB8AC3E}">
        <p14:creationId xmlns:p14="http://schemas.microsoft.com/office/powerpoint/2010/main" val="1927901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FCB9-097B-1841-95EF-D9D8562611FD}"/>
              </a:ext>
            </a:extLst>
          </p:cNvPr>
          <p:cNvSpPr>
            <a:spLocks noGrp="1"/>
          </p:cNvSpPr>
          <p:nvPr>
            <p:ph type="title"/>
          </p:nvPr>
        </p:nvSpPr>
        <p:spPr/>
        <p:txBody>
          <a:bodyPr/>
          <a:lstStyle/>
          <a:p>
            <a:r>
              <a:rPr lang="en-US" dirty="0"/>
              <a:t>Age of data and information</a:t>
            </a:r>
          </a:p>
        </p:txBody>
      </p:sp>
      <p:sp>
        <p:nvSpPr>
          <p:cNvPr id="3" name="Content Placeholder 2">
            <a:extLst>
              <a:ext uri="{FF2B5EF4-FFF2-40B4-BE49-F238E27FC236}">
                <a16:creationId xmlns:a16="http://schemas.microsoft.com/office/drawing/2014/main" id="{8AE71E29-D0B2-F14B-A56D-78DDD8CA5A9F}"/>
              </a:ext>
            </a:extLst>
          </p:cNvPr>
          <p:cNvSpPr>
            <a:spLocks noGrp="1"/>
          </p:cNvSpPr>
          <p:nvPr>
            <p:ph idx="1"/>
          </p:nvPr>
        </p:nvSpPr>
        <p:spPr/>
        <p:txBody>
          <a:bodyPr/>
          <a:lstStyle/>
          <a:p>
            <a:r>
              <a:rPr lang="en-US" dirty="0"/>
              <a:t>We are constantly bombarded with information</a:t>
            </a:r>
          </a:p>
          <a:p>
            <a:endParaRPr lang="en-US" dirty="0"/>
          </a:p>
          <a:p>
            <a:r>
              <a:rPr lang="en-US" dirty="0"/>
              <a:t>People are more likely to skim than reflectively read full news articles</a:t>
            </a:r>
          </a:p>
          <a:p>
            <a:endParaRPr lang="en-US" dirty="0"/>
          </a:p>
          <a:p>
            <a:r>
              <a:rPr lang="en-US" dirty="0"/>
              <a:t>News stories are more credible when we can see the data</a:t>
            </a:r>
          </a:p>
        </p:txBody>
      </p:sp>
    </p:spTree>
    <p:extLst>
      <p:ext uri="{BB962C8B-B14F-4D97-AF65-F5344CB8AC3E}">
        <p14:creationId xmlns:p14="http://schemas.microsoft.com/office/powerpoint/2010/main" val="184983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4A590-DBBD-E24F-BAD7-D8AAC70F3EE4}"/>
              </a:ext>
            </a:extLst>
          </p:cNvPr>
          <p:cNvSpPr>
            <a:spLocks noGrp="1"/>
          </p:cNvSpPr>
          <p:nvPr>
            <p:ph type="title"/>
          </p:nvPr>
        </p:nvSpPr>
        <p:spPr/>
        <p:txBody>
          <a:bodyPr/>
          <a:lstStyle/>
          <a:p>
            <a:r>
              <a:rPr lang="en-US" dirty="0"/>
              <a:t>The purpose of infographics/visualizations</a:t>
            </a:r>
          </a:p>
        </p:txBody>
      </p:sp>
      <p:sp>
        <p:nvSpPr>
          <p:cNvPr id="3" name="Content Placeholder 2">
            <a:extLst>
              <a:ext uri="{FF2B5EF4-FFF2-40B4-BE49-F238E27FC236}">
                <a16:creationId xmlns:a16="http://schemas.microsoft.com/office/drawing/2014/main" id="{C815B732-C349-8646-8F4F-890C83CADEEA}"/>
              </a:ext>
            </a:extLst>
          </p:cNvPr>
          <p:cNvSpPr>
            <a:spLocks noGrp="1"/>
          </p:cNvSpPr>
          <p:nvPr>
            <p:ph idx="1"/>
          </p:nvPr>
        </p:nvSpPr>
        <p:spPr/>
        <p:txBody>
          <a:bodyPr/>
          <a:lstStyle/>
          <a:p>
            <a:r>
              <a:rPr lang="en-US" dirty="0"/>
              <a:t>Includes the most amount of information with minimum space</a:t>
            </a:r>
          </a:p>
          <a:p>
            <a:r>
              <a:rPr lang="en-US" dirty="0"/>
              <a:t>Efficient and easy to understand</a:t>
            </a:r>
          </a:p>
          <a:p>
            <a:r>
              <a:rPr lang="en-US" dirty="0"/>
              <a:t> Tells a story</a:t>
            </a:r>
          </a:p>
          <a:p>
            <a:r>
              <a:rPr lang="en-US" dirty="0"/>
              <a:t> Attractive to the eye/reader – attention getter</a:t>
            </a:r>
          </a:p>
          <a:p>
            <a:r>
              <a:rPr lang="en-US" dirty="0"/>
              <a:t>Enables the integration of big data</a:t>
            </a:r>
          </a:p>
          <a:p>
            <a:r>
              <a:rPr lang="en-US" dirty="0"/>
              <a:t>Illustrates complex issues and events</a:t>
            </a:r>
          </a:p>
          <a:p>
            <a:endParaRPr lang="en-US" dirty="0"/>
          </a:p>
        </p:txBody>
      </p:sp>
      <p:sp>
        <p:nvSpPr>
          <p:cNvPr id="4" name="TextBox 3">
            <a:extLst>
              <a:ext uri="{FF2B5EF4-FFF2-40B4-BE49-F238E27FC236}">
                <a16:creationId xmlns:a16="http://schemas.microsoft.com/office/drawing/2014/main" id="{A7E5694B-51EC-7E43-8C05-B9FDCF423798}"/>
              </a:ext>
            </a:extLst>
          </p:cNvPr>
          <p:cNvSpPr txBox="1"/>
          <p:nvPr/>
        </p:nvSpPr>
        <p:spPr>
          <a:xfrm>
            <a:off x="7377831" y="6169709"/>
            <a:ext cx="5791200" cy="646331"/>
          </a:xfrm>
          <a:prstGeom prst="rect">
            <a:avLst/>
          </a:prstGeom>
          <a:noFill/>
        </p:spPr>
        <p:txBody>
          <a:bodyPr wrap="square" rtlCol="0">
            <a:spAutoFit/>
          </a:bodyPr>
          <a:lstStyle/>
          <a:p>
            <a:r>
              <a:rPr lang="nl" dirty="0"/>
              <a:t>Schroeder 2004; Smit, de Haan, and Buijs 2014</a:t>
            </a:r>
          </a:p>
          <a:p>
            <a:endParaRPr lang="en-US" dirty="0"/>
          </a:p>
        </p:txBody>
      </p:sp>
    </p:spTree>
    <p:extLst>
      <p:ext uri="{BB962C8B-B14F-4D97-AF65-F5344CB8AC3E}">
        <p14:creationId xmlns:p14="http://schemas.microsoft.com/office/powerpoint/2010/main" val="174377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2125-FBDE-1145-92AF-55288AD537D7}"/>
              </a:ext>
            </a:extLst>
          </p:cNvPr>
          <p:cNvSpPr>
            <a:spLocks noGrp="1"/>
          </p:cNvSpPr>
          <p:nvPr>
            <p:ph type="title"/>
          </p:nvPr>
        </p:nvSpPr>
        <p:spPr/>
        <p:txBody>
          <a:bodyPr/>
          <a:lstStyle/>
          <a:p>
            <a:r>
              <a:rPr lang="en-US" dirty="0"/>
              <a:t>Infographics as an Upcoming Storytelling Genre</a:t>
            </a:r>
          </a:p>
        </p:txBody>
      </p:sp>
      <p:sp>
        <p:nvSpPr>
          <p:cNvPr id="3" name="Content Placeholder 2">
            <a:extLst>
              <a:ext uri="{FF2B5EF4-FFF2-40B4-BE49-F238E27FC236}">
                <a16:creationId xmlns:a16="http://schemas.microsoft.com/office/drawing/2014/main" id="{530F0B1F-3075-EE44-9189-566147585FE2}"/>
              </a:ext>
            </a:extLst>
          </p:cNvPr>
          <p:cNvSpPr>
            <a:spLocks noGrp="1"/>
          </p:cNvSpPr>
          <p:nvPr>
            <p:ph idx="1"/>
          </p:nvPr>
        </p:nvSpPr>
        <p:spPr/>
        <p:txBody>
          <a:bodyPr>
            <a:normAutofit fontScale="92500" lnSpcReduction="10000"/>
          </a:bodyPr>
          <a:lstStyle/>
          <a:p>
            <a:r>
              <a:rPr lang="en-US" dirty="0"/>
              <a:t>Unprecedented use of infographics in newspapers and online news media</a:t>
            </a:r>
          </a:p>
          <a:p>
            <a:endParaRPr lang="en-US" dirty="0"/>
          </a:p>
          <a:p>
            <a:r>
              <a:rPr lang="en-US" dirty="0"/>
              <a:t>Visualizations/infographics make it easier for journalists to communicate results from big data</a:t>
            </a:r>
          </a:p>
          <a:p>
            <a:endParaRPr lang="en-US" dirty="0"/>
          </a:p>
          <a:p>
            <a:r>
              <a:rPr lang="en-US" dirty="0"/>
              <a:t>New design software enables the production of more sophisticated visualizations</a:t>
            </a:r>
          </a:p>
          <a:p>
            <a:endParaRPr lang="en-US" dirty="0"/>
          </a:p>
          <a:p>
            <a:r>
              <a:rPr lang="en-US" dirty="0"/>
              <a:t>Designers, statistical analysts, and computing professionals are joining the news room </a:t>
            </a:r>
          </a:p>
        </p:txBody>
      </p:sp>
      <p:sp>
        <p:nvSpPr>
          <p:cNvPr id="4" name="TextBox 3">
            <a:extLst>
              <a:ext uri="{FF2B5EF4-FFF2-40B4-BE49-F238E27FC236}">
                <a16:creationId xmlns:a16="http://schemas.microsoft.com/office/drawing/2014/main" id="{9F4AA8B9-CED1-3646-B164-C3A285945E19}"/>
              </a:ext>
            </a:extLst>
          </p:cNvPr>
          <p:cNvSpPr txBox="1"/>
          <p:nvPr/>
        </p:nvSpPr>
        <p:spPr>
          <a:xfrm>
            <a:off x="7816667" y="5853797"/>
            <a:ext cx="4184073" cy="646331"/>
          </a:xfrm>
          <a:prstGeom prst="rect">
            <a:avLst/>
          </a:prstGeom>
          <a:noFill/>
        </p:spPr>
        <p:txBody>
          <a:bodyPr wrap="square" rtlCol="0">
            <a:spAutoFit/>
          </a:bodyPr>
          <a:lstStyle/>
          <a:p>
            <a:r>
              <a:rPr lang="en-US" dirty="0"/>
              <a:t>Dick 2014; Smit et al., 2014; </a:t>
            </a:r>
            <a:r>
              <a:rPr lang="en-US" dirty="0" err="1"/>
              <a:t>Haan</a:t>
            </a:r>
            <a:r>
              <a:rPr lang="en-US" dirty="0"/>
              <a:t> et al 2018; </a:t>
            </a:r>
            <a:r>
              <a:rPr lang="en-US" dirty="0" err="1"/>
              <a:t>Giardina</a:t>
            </a:r>
            <a:r>
              <a:rPr lang="en-US" dirty="0"/>
              <a:t> and Medina, 2013</a:t>
            </a:r>
          </a:p>
        </p:txBody>
      </p:sp>
    </p:spTree>
    <p:extLst>
      <p:ext uri="{BB962C8B-B14F-4D97-AF65-F5344CB8AC3E}">
        <p14:creationId xmlns:p14="http://schemas.microsoft.com/office/powerpoint/2010/main" val="40001687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1208</Words>
  <Application>Microsoft Macintosh PowerPoint</Application>
  <PresentationFormat>Widescreen</PresentationFormat>
  <Paragraphs>152</Paragraphs>
  <Slides>24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Visualizations in the News</vt:lpstr>
      <vt:lpstr>Infographics and Visualizations</vt:lpstr>
      <vt:lpstr>PowerPoint Presentation</vt:lpstr>
      <vt:lpstr>Elements of an Infographic or Visualization</vt:lpstr>
      <vt:lpstr>Early Infographics</vt:lpstr>
      <vt:lpstr>Early Infographics</vt:lpstr>
      <vt:lpstr>Age of data and information</vt:lpstr>
      <vt:lpstr>The purpose of infographics/visualizations</vt:lpstr>
      <vt:lpstr>Infographics as an Upcoming Storytelling Genre</vt:lpstr>
      <vt:lpstr>Data Visualizations in the News</vt:lpstr>
      <vt:lpstr>The Data Journalism Handbook 2</vt:lpstr>
      <vt:lpstr>Data Visualizations and Infographics in the News</vt:lpstr>
      <vt:lpstr>Venezuela’s Crisis in Numbers</vt:lpstr>
      <vt:lpstr>Yemen: The Human Cost of War </vt:lpstr>
      <vt:lpstr>The Question remains..</vt:lpstr>
      <vt:lpstr>Haan et al. 2018</vt:lpstr>
      <vt:lpstr>Study 1: to what extent Do news consumers  see or use news data visualizations?</vt:lpstr>
      <vt:lpstr>Study 2: Under which conditions do news consumers appreciate news data visualizations? </vt:lpstr>
      <vt:lpstr>Focus Group</vt:lpstr>
      <vt:lpstr>Survey Part I</vt:lpstr>
      <vt:lpstr>Survey Part II</vt:lpstr>
      <vt:lpstr>The Future of Visualizations in the News</vt:lpstr>
      <vt:lpstr>Delta: Visualizing Reader Activity in Real Time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Visualizations in the News: Informative or Not?</dc:title>
  <dc:creator>Microsoft Office User</dc:creator>
  <cp:lastModifiedBy>Microsoft Office User</cp:lastModifiedBy>
  <cp:revision>14</cp:revision>
  <dcterms:created xsi:type="dcterms:W3CDTF">2019-03-26T22:39:35Z</dcterms:created>
  <dcterms:modified xsi:type="dcterms:W3CDTF">2019-03-28T01:32:54Z</dcterms:modified>
</cp:coreProperties>
</file>